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0" r:id="rId5"/>
    <p:sldId id="261" r:id="rId6"/>
    <p:sldId id="262" r:id="rId7"/>
    <p:sldId id="264" r:id="rId8"/>
    <p:sldId id="298" r:id="rId9"/>
    <p:sldId id="300" r:id="rId10"/>
    <p:sldId id="266" r:id="rId11"/>
    <p:sldId id="270" r:id="rId12"/>
    <p:sldId id="272" r:id="rId13"/>
    <p:sldId id="273" r:id="rId14"/>
    <p:sldId id="274" r:id="rId15"/>
    <p:sldId id="275" r:id="rId16"/>
    <p:sldId id="278" r:id="rId17"/>
    <p:sldId id="299" r:id="rId18"/>
    <p:sldId id="293" r:id="rId19"/>
    <p:sldId id="294" r:id="rId20"/>
    <p:sldId id="286" r:id="rId21"/>
    <p:sldId id="288" r:id="rId22"/>
    <p:sldId id="292" r:id="rId23"/>
    <p:sldId id="289" r:id="rId24"/>
    <p:sldId id="290" r:id="rId25"/>
    <p:sldId id="29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009999"/>
    <a:srgbClr val="DEA900"/>
    <a:srgbClr val="FFC000"/>
    <a:srgbClr val="333399"/>
    <a:srgbClr val="FF0066"/>
    <a:srgbClr val="FF3399"/>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7" autoAdjust="0"/>
    <p:restoredTop sz="94645" autoAdjust="0"/>
  </p:normalViewPr>
  <p:slideViewPr>
    <p:cSldViewPr>
      <p:cViewPr varScale="1">
        <p:scale>
          <a:sx n="103" d="100"/>
          <a:sy n="103" d="100"/>
        </p:scale>
        <p:origin x="-7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EPHDATA5_SERVER\EPHDATA5\SHARED\TCC\CRASH2\CloseOut\Analysis%20final%20data%20set\Publications\Correct%20dead%20by%20day%20and%20caus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9.7222929778405798E-2"/>
          <c:y val="3.1563666481988259E-2"/>
          <c:w val="0.88647152511440164"/>
          <c:h val="0.81581115793361669"/>
        </c:manualLayout>
      </c:layout>
      <c:barChart>
        <c:barDir val="col"/>
        <c:grouping val="stacked"/>
        <c:ser>
          <c:idx val="0"/>
          <c:order val="0"/>
          <c:tx>
            <c:strRef>
              <c:f>'Bleeding versus All Other'!$B$1</c:f>
              <c:strCache>
                <c:ptCount val="1"/>
                <c:pt idx="0">
                  <c:v>Deaths due to bleeding</c:v>
                </c:pt>
              </c:strCache>
            </c:strRef>
          </c:tx>
          <c:spPr>
            <a:solidFill>
              <a:srgbClr val="FF0000"/>
            </a:solidFill>
            <a:ln>
              <a:solidFill>
                <a:srgbClr val="FF0000"/>
              </a:solidFill>
            </a:ln>
          </c:spPr>
          <c:cat>
            <c:numRef>
              <c:f>'Bleeding versus All Other'!$A$2:$A$30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cat>
          <c:val>
            <c:numRef>
              <c:f>'Bleeding versus All Other'!$B$2:$B$30</c:f>
              <c:numCache>
                <c:formatCode>General</c:formatCode>
                <c:ptCount val="29"/>
                <c:pt idx="0">
                  <c:v>637</c:v>
                </c:pt>
                <c:pt idx="1">
                  <c:v>289</c:v>
                </c:pt>
                <c:pt idx="2">
                  <c:v>58</c:v>
                </c:pt>
                <c:pt idx="3">
                  <c:v>27</c:v>
                </c:pt>
                <c:pt idx="4">
                  <c:v>15</c:v>
                </c:pt>
                <c:pt idx="5">
                  <c:v>6</c:v>
                </c:pt>
                <c:pt idx="6">
                  <c:v>6</c:v>
                </c:pt>
                <c:pt idx="7">
                  <c:v>5</c:v>
                </c:pt>
                <c:pt idx="8">
                  <c:v>2</c:v>
                </c:pt>
                <c:pt idx="9">
                  <c:v>3</c:v>
                </c:pt>
                <c:pt idx="10">
                  <c:v>5</c:v>
                </c:pt>
                <c:pt idx="11">
                  <c:v>3</c:v>
                </c:pt>
                <c:pt idx="12">
                  <c:v>1</c:v>
                </c:pt>
                <c:pt idx="13">
                  <c:v>0</c:v>
                </c:pt>
                <c:pt idx="14">
                  <c:v>0</c:v>
                </c:pt>
                <c:pt idx="15">
                  <c:v>2</c:v>
                </c:pt>
                <c:pt idx="16">
                  <c:v>0</c:v>
                </c:pt>
                <c:pt idx="17">
                  <c:v>0</c:v>
                </c:pt>
                <c:pt idx="18">
                  <c:v>0</c:v>
                </c:pt>
                <c:pt idx="19">
                  <c:v>0</c:v>
                </c:pt>
                <c:pt idx="20">
                  <c:v>0</c:v>
                </c:pt>
                <c:pt idx="21">
                  <c:v>2</c:v>
                </c:pt>
                <c:pt idx="22">
                  <c:v>0</c:v>
                </c:pt>
                <c:pt idx="23">
                  <c:v>0</c:v>
                </c:pt>
                <c:pt idx="24">
                  <c:v>0</c:v>
                </c:pt>
                <c:pt idx="25">
                  <c:v>1</c:v>
                </c:pt>
                <c:pt idx="26">
                  <c:v>1</c:v>
                </c:pt>
                <c:pt idx="27">
                  <c:v>0</c:v>
                </c:pt>
                <c:pt idx="28">
                  <c:v>0</c:v>
                </c:pt>
              </c:numCache>
            </c:numRef>
          </c:val>
        </c:ser>
        <c:ser>
          <c:idx val="1"/>
          <c:order val="1"/>
          <c:tx>
            <c:strRef>
              <c:f>'Bleeding versus All Other'!$C$1</c:f>
              <c:strCache>
                <c:ptCount val="1"/>
                <c:pt idx="0">
                  <c:v>Deaths due to all other causes</c:v>
                </c:pt>
              </c:strCache>
            </c:strRef>
          </c:tx>
          <c:spPr>
            <a:solidFill>
              <a:schemeClr val="tx1"/>
            </a:solidFill>
            <a:ln>
              <a:solidFill>
                <a:schemeClr val="tx1"/>
              </a:solidFill>
            </a:ln>
          </c:spPr>
          <c:cat>
            <c:numRef>
              <c:f>'Bleeding versus All Other'!$A$2:$A$30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cat>
          <c:val>
            <c:numRef>
              <c:f>'Bleeding versus All Other'!$C$2:$C$30</c:f>
              <c:numCache>
                <c:formatCode>General</c:formatCode>
                <c:ptCount val="29"/>
                <c:pt idx="0">
                  <c:v>449</c:v>
                </c:pt>
                <c:pt idx="1">
                  <c:v>427</c:v>
                </c:pt>
                <c:pt idx="2">
                  <c:v>240</c:v>
                </c:pt>
                <c:pt idx="3">
                  <c:v>150</c:v>
                </c:pt>
                <c:pt idx="4">
                  <c:v>120</c:v>
                </c:pt>
                <c:pt idx="5">
                  <c:v>90</c:v>
                </c:pt>
                <c:pt idx="6">
                  <c:v>76</c:v>
                </c:pt>
                <c:pt idx="7">
                  <c:v>61</c:v>
                </c:pt>
                <c:pt idx="8">
                  <c:v>60</c:v>
                </c:pt>
                <c:pt idx="9">
                  <c:v>43</c:v>
                </c:pt>
                <c:pt idx="10">
                  <c:v>34</c:v>
                </c:pt>
                <c:pt idx="11">
                  <c:v>39</c:v>
                </c:pt>
                <c:pt idx="12">
                  <c:v>33</c:v>
                </c:pt>
                <c:pt idx="13">
                  <c:v>26</c:v>
                </c:pt>
                <c:pt idx="14">
                  <c:v>18</c:v>
                </c:pt>
                <c:pt idx="15">
                  <c:v>18</c:v>
                </c:pt>
                <c:pt idx="16">
                  <c:v>23</c:v>
                </c:pt>
                <c:pt idx="17">
                  <c:v>19</c:v>
                </c:pt>
                <c:pt idx="18">
                  <c:v>11</c:v>
                </c:pt>
                <c:pt idx="19">
                  <c:v>14</c:v>
                </c:pt>
                <c:pt idx="20">
                  <c:v>6</c:v>
                </c:pt>
                <c:pt idx="21">
                  <c:v>9</c:v>
                </c:pt>
                <c:pt idx="22">
                  <c:v>6</c:v>
                </c:pt>
                <c:pt idx="23">
                  <c:v>10</c:v>
                </c:pt>
                <c:pt idx="24">
                  <c:v>11</c:v>
                </c:pt>
                <c:pt idx="25">
                  <c:v>9</c:v>
                </c:pt>
                <c:pt idx="26">
                  <c:v>2</c:v>
                </c:pt>
                <c:pt idx="27">
                  <c:v>5</c:v>
                </c:pt>
                <c:pt idx="28">
                  <c:v>4</c:v>
                </c:pt>
              </c:numCache>
            </c:numRef>
          </c:val>
        </c:ser>
        <c:gapWidth val="83"/>
        <c:overlap val="100"/>
        <c:axId val="75626752"/>
        <c:axId val="75800960"/>
      </c:barChart>
      <c:catAx>
        <c:axId val="75626752"/>
        <c:scaling>
          <c:orientation val="minMax"/>
        </c:scaling>
        <c:axPos val="b"/>
        <c:title>
          <c:tx>
            <c:rich>
              <a:bodyPr/>
              <a:lstStyle/>
              <a:p>
                <a:pPr>
                  <a:defRPr lang="en-US" sz="1800" b="1">
                    <a:latin typeface="+mn-lt"/>
                    <a:cs typeface="Arial" pitchFamily="34" charset="0"/>
                  </a:defRPr>
                </a:pPr>
                <a:r>
                  <a:rPr lang="en-US" sz="1800" b="1">
                    <a:latin typeface="+mn-lt"/>
                    <a:cs typeface="Arial" pitchFamily="34" charset="0"/>
                  </a:rPr>
                  <a:t>Days</a:t>
                </a:r>
              </a:p>
            </c:rich>
          </c:tx>
          <c:layout/>
        </c:title>
        <c:numFmt formatCode="General" sourceLinked="1"/>
        <c:tickLblPos val="nextTo"/>
        <c:txPr>
          <a:bodyPr/>
          <a:lstStyle/>
          <a:p>
            <a:pPr>
              <a:defRPr lang="en-US" sz="1400"/>
            </a:pPr>
            <a:endParaRPr lang="en-US"/>
          </a:p>
        </c:txPr>
        <c:crossAx val="75800960"/>
        <c:crosses val="autoZero"/>
        <c:auto val="1"/>
        <c:lblAlgn val="ctr"/>
        <c:lblOffset val="100"/>
      </c:catAx>
      <c:valAx>
        <c:axId val="75800960"/>
        <c:scaling>
          <c:orientation val="minMax"/>
        </c:scaling>
        <c:axPos val="l"/>
        <c:title>
          <c:tx>
            <c:rich>
              <a:bodyPr rot="-5400000" vert="horz"/>
              <a:lstStyle/>
              <a:p>
                <a:pPr>
                  <a:defRPr lang="en-US" sz="1800">
                    <a:latin typeface="+mn-lt"/>
                    <a:cs typeface="Arial" pitchFamily="34" charset="0"/>
                  </a:defRPr>
                </a:pPr>
                <a:r>
                  <a:rPr lang="en-US" sz="1800">
                    <a:latin typeface="+mn-lt"/>
                    <a:cs typeface="Arial" pitchFamily="34" charset="0"/>
                  </a:rPr>
                  <a:t>Number of deaths</a:t>
                </a:r>
              </a:p>
            </c:rich>
          </c:tx>
          <c:layout/>
        </c:title>
        <c:numFmt formatCode="General" sourceLinked="1"/>
        <c:tickLblPos val="nextTo"/>
        <c:txPr>
          <a:bodyPr/>
          <a:lstStyle/>
          <a:p>
            <a:pPr>
              <a:defRPr lang="en-US"/>
            </a:pPr>
            <a:endParaRPr lang="en-US"/>
          </a:p>
        </c:txPr>
        <c:crossAx val="75626752"/>
        <c:crosses val="autoZero"/>
        <c:crossBetween val="between"/>
      </c:valAx>
    </c:plotArea>
    <c:legend>
      <c:legendPos val="r"/>
      <c:legendEntry>
        <c:idx val="1"/>
        <c:txPr>
          <a:bodyPr/>
          <a:lstStyle/>
          <a:p>
            <a:pPr>
              <a:defRPr lang="en-US" sz="2000" b="0">
                <a:latin typeface="+mn-lt"/>
                <a:cs typeface="Arial" pitchFamily="34" charset="0"/>
              </a:defRPr>
            </a:pPr>
            <a:endParaRPr lang="en-US"/>
          </a:p>
        </c:txPr>
      </c:legendEntry>
      <c:legendEntry>
        <c:idx val="0"/>
        <c:txPr>
          <a:bodyPr/>
          <a:lstStyle/>
          <a:p>
            <a:pPr>
              <a:defRPr lang="en-US" sz="2000" b="0">
                <a:latin typeface="+mn-lt"/>
                <a:cs typeface="Arial" pitchFamily="34" charset="0"/>
              </a:defRPr>
            </a:pPr>
            <a:endParaRPr lang="en-US"/>
          </a:p>
        </c:txPr>
      </c:legendEntry>
      <c:layout>
        <c:manualLayout>
          <c:xMode val="edge"/>
          <c:yMode val="edge"/>
          <c:x val="0.49965980816669747"/>
          <c:y val="0.18272024955079336"/>
          <c:w val="0.47467899904214694"/>
          <c:h val="0.21029452614379091"/>
        </c:manualLayout>
      </c:layout>
      <c:txPr>
        <a:bodyPr/>
        <a:lstStyle/>
        <a:p>
          <a:pPr>
            <a:defRPr lang="en-US" sz="2000" b="0">
              <a:latin typeface="+mn-lt"/>
              <a:cs typeface="Arial" pitchFamily="34" charset="0"/>
            </a:defRPr>
          </a:pPr>
          <a:endParaRPr lang="en-US"/>
        </a:p>
      </c:txPr>
    </c:legend>
    <c:plotVisOnly val="1"/>
  </c:chart>
  <c:spPr>
    <a:ln>
      <a:noFill/>
    </a:ln>
  </c:sp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BBEE8BC-B63E-4C27-AF81-732CB6D64E6C}" type="datetimeFigureOut">
              <a:rPr lang="en-US"/>
              <a:pPr>
                <a:defRPr/>
              </a:pPr>
              <a:t>11/11/2011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1C68C27A-B5C0-4094-8136-D46E172BC1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CBE35F84-8E6A-4868-B94B-2CA7581538CB}" type="slidenum">
              <a:rPr lang="en-GB"/>
              <a:pPr/>
              <a:t>17</a:t>
            </a:fld>
            <a:endParaRPr lang="en-GB"/>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800" smtClean="0"/>
              <a:t>This is just reiterating the main effect on all cause mortality. </a:t>
            </a:r>
          </a:p>
          <a:p>
            <a:pPr eaLnBrk="1" hangingPunct="1">
              <a:spcBef>
                <a:spcPct val="0"/>
              </a:spcBef>
            </a:pPr>
            <a:endParaRPr lang="en-GB" sz="1800" smtClean="0"/>
          </a:p>
          <a:p>
            <a:pPr eaLnBrk="1" hangingPunct="1">
              <a:spcBef>
                <a:spcPct val="0"/>
              </a:spcBef>
            </a:pPr>
            <a:r>
              <a:rPr lang="en-GB" sz="1800" smtClean="0"/>
              <a:t>The bottom line is that this is very good news for trauma patients.</a:t>
            </a:r>
          </a:p>
          <a:p>
            <a:pPr eaLnBrk="1" hangingPunct="1">
              <a:spcBef>
                <a:spcPct val="0"/>
              </a:spcBef>
            </a:pPr>
            <a:endParaRPr lang="en-GB" sz="1800" smtClean="0"/>
          </a:p>
          <a:p>
            <a:pPr eaLnBrk="1" hangingPunct="1">
              <a:spcBef>
                <a:spcPct val="0"/>
              </a:spcBef>
            </a:pPr>
            <a:r>
              <a:rPr lang="en-GB" sz="1800" smtClean="0"/>
              <a:t>The vertical line crossing 1 signifies the line of no-effect.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778F0C6-9B87-42C4-9B3F-04C6AF1168A1}" type="datetimeFigureOut">
              <a:rPr lang="en-US"/>
              <a:pPr>
                <a:defRPr/>
              </a:pPr>
              <a:t>11/11/2011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DDF5E52-081B-4B29-89A8-8B933A22B19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AEABFBB-63FF-4D14-AD13-F992A72FE7B5}" type="datetimeFigureOut">
              <a:rPr lang="en-US"/>
              <a:pPr>
                <a:defRPr/>
              </a:pPr>
              <a:t>11/11/2011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CA86BE1-D3D8-4212-BA0B-482B2661BCE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53E0A0B-300F-4AFF-A0C7-BF8402B0B0CE}" type="datetimeFigureOut">
              <a:rPr lang="en-US"/>
              <a:pPr>
                <a:defRPr/>
              </a:pPr>
              <a:t>11/11/2011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F252F4D-31CA-4977-84BF-542DD58D1C7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smtClean="0"/>
            </a:lvl1pPr>
          </a:lstStyle>
          <a:p>
            <a:pPr>
              <a:defRPr/>
            </a:pPr>
            <a:endParaRPr lang="en-GB"/>
          </a:p>
        </p:txBody>
      </p:sp>
      <p:sp>
        <p:nvSpPr>
          <p:cNvPr id="4" name="Footer Placeholder 3"/>
          <p:cNvSpPr>
            <a:spLocks noGrp="1"/>
          </p:cNvSpPr>
          <p:nvPr>
            <p:ph type="ftr" sz="quarter" idx="11"/>
          </p:nvPr>
        </p:nvSpPr>
        <p:spPr>
          <a:xfrm>
            <a:off x="3124200" y="6248400"/>
            <a:ext cx="2895600" cy="457200"/>
          </a:xfrm>
        </p:spPr>
        <p:txBody>
          <a:bodyPr/>
          <a:lstStyle>
            <a:lvl1pPr>
              <a:defRPr smtClean="0"/>
            </a:lvl1pPr>
          </a:lstStyle>
          <a:p>
            <a:pPr>
              <a:defRPr/>
            </a:pPr>
            <a:endParaRPr lang="en-GB"/>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7CAD2254-3C95-4EA8-8D24-329DD4F07BCF}" type="slidenum">
              <a:rPr lang="en-GB"/>
              <a:pPr>
                <a:defRPr/>
              </a:pPr>
              <a:t>‹#›</a:t>
            </a:fld>
            <a:endParaRPr lang="en-GB"/>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F7FECCA-FD52-4A0F-BAE1-2EE37D99DFFA}" type="datetimeFigureOut">
              <a:rPr lang="en-US"/>
              <a:pPr>
                <a:defRPr/>
              </a:pPr>
              <a:t>11/11/2011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97B272-B6F8-4CCC-842A-C54574C404A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1E2DE9-FE7E-4931-963A-339CCDFB4336}" type="datetimeFigureOut">
              <a:rPr lang="en-US"/>
              <a:pPr>
                <a:defRPr/>
              </a:pPr>
              <a:t>11/11/2011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F76B67B-3B0B-40B4-B152-0CB3F2C249D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5D9CAFF-AF98-49BC-AF9D-380E5E7EFC07}" type="datetimeFigureOut">
              <a:rPr lang="en-US"/>
              <a:pPr>
                <a:defRPr/>
              </a:pPr>
              <a:t>11/11/2011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2401C24-FB80-4225-8803-A705D740B34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7B46A3A-1E45-4EAB-A622-2372B43190CA}" type="datetimeFigureOut">
              <a:rPr lang="en-US"/>
              <a:pPr>
                <a:defRPr/>
              </a:pPr>
              <a:t>11/11/2011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11F5B6E-A2AE-4D51-A05A-D8CA37B26B2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82786DD-462F-4D54-A836-94D1892B5D34}" type="datetimeFigureOut">
              <a:rPr lang="en-US"/>
              <a:pPr>
                <a:defRPr/>
              </a:pPr>
              <a:t>11/11/2011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897EEB5-15DC-4C5F-B4AF-9472136B7AD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FB5ED4-5815-40E3-88ED-47FC25C352EE}" type="datetimeFigureOut">
              <a:rPr lang="en-US"/>
              <a:pPr>
                <a:defRPr/>
              </a:pPr>
              <a:t>11/11/2011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9B83E2C-163C-410E-BB48-DE0B74FC491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5731DD-8139-4E09-B97E-010C0728F82A}" type="datetimeFigureOut">
              <a:rPr lang="en-US"/>
              <a:pPr>
                <a:defRPr/>
              </a:pPr>
              <a:t>11/11/2011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F14342-8745-4159-BA91-2AE943E9363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C82783-E7D5-432F-96E9-021D6F7DA592}" type="datetimeFigureOut">
              <a:rPr lang="en-US"/>
              <a:pPr>
                <a:defRPr/>
              </a:pPr>
              <a:t>11/11/2011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93FC862-0759-4846-BB1E-4BD90292313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BE936FF-F1F5-456E-BC1C-128E05C47291}" type="datetimeFigureOut">
              <a:rPr lang="en-US"/>
              <a:pPr>
                <a:defRPr/>
              </a:pPr>
              <a:t>11/11/2011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B566C27-2270-4D12-858B-804F6D3205B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jpeg"/><Relationship Id="rId3" Type="http://schemas.openxmlformats.org/officeDocument/2006/relationships/image" Target="../media/image8.emf"/><Relationship Id="rId21" Type="http://schemas.openxmlformats.org/officeDocument/2006/relationships/image" Target="../media/image26.png"/><Relationship Id="rId34" Type="http://schemas.openxmlformats.org/officeDocument/2006/relationships/image" Target="../media/image39.png"/><Relationship Id="rId42" Type="http://schemas.openxmlformats.org/officeDocument/2006/relationships/image" Target="../media/image47.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jpeg"/><Relationship Id="rId33" Type="http://schemas.openxmlformats.org/officeDocument/2006/relationships/image" Target="../media/image38.jpeg"/><Relationship Id="rId38" Type="http://schemas.openxmlformats.org/officeDocument/2006/relationships/image" Target="../media/image43.png"/><Relationship Id="rId2" Type="http://schemas.openxmlformats.org/officeDocument/2006/relationships/notesSlide" Target="../notesSlides/notesSlide11.xml"/><Relationship Id="rId16" Type="http://schemas.openxmlformats.org/officeDocument/2006/relationships/image" Target="../media/image21.jpeg"/><Relationship Id="rId20" Type="http://schemas.openxmlformats.org/officeDocument/2006/relationships/image" Target="../media/image25.jpeg"/><Relationship Id="rId29" Type="http://schemas.openxmlformats.org/officeDocument/2006/relationships/image" Target="../media/image34.jpeg"/><Relationship Id="rId41"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jpeg"/><Relationship Id="rId40" Type="http://schemas.openxmlformats.org/officeDocument/2006/relationships/image" Target="../media/image45.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jpe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jpeg"/><Relationship Id="rId44" Type="http://schemas.openxmlformats.org/officeDocument/2006/relationships/image" Target="../media/image49.png"/><Relationship Id="rId4" Type="http://schemas.openxmlformats.org/officeDocument/2006/relationships/image" Target="../media/image9.emf"/><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jpeg"/><Relationship Id="rId27" Type="http://schemas.openxmlformats.org/officeDocument/2006/relationships/image" Target="../media/image32.png"/><Relationship Id="rId30" Type="http://schemas.openxmlformats.org/officeDocument/2006/relationships/image" Target="../media/image35.jpeg"/><Relationship Id="rId35" Type="http://schemas.openxmlformats.org/officeDocument/2006/relationships/image" Target="../media/image40.png"/><Relationship Id="rId43"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RASH 2b logo copy.jpg"/>
          <p:cNvPicPr>
            <a:picLocks noChangeAspect="1"/>
          </p:cNvPicPr>
          <p:nvPr/>
        </p:nvPicPr>
        <p:blipFill>
          <a:blip r:embed="rId3"/>
          <a:srcRect/>
          <a:stretch>
            <a:fillRect/>
          </a:stretch>
        </p:blipFill>
        <p:spPr bwMode="auto">
          <a:xfrm>
            <a:off x="214313" y="214313"/>
            <a:ext cx="2917825" cy="869950"/>
          </a:xfrm>
          <a:prstGeom prst="rect">
            <a:avLst/>
          </a:prstGeom>
          <a:noFill/>
          <a:ln w="9525">
            <a:noFill/>
            <a:miter lim="800000"/>
            <a:headEnd/>
            <a:tailEnd/>
          </a:ln>
        </p:spPr>
      </p:pic>
      <p:sp>
        <p:nvSpPr>
          <p:cNvPr id="3075" name="TextBox 11"/>
          <p:cNvSpPr txBox="1">
            <a:spLocks noChangeArrowheads="1"/>
          </p:cNvSpPr>
          <p:nvPr/>
        </p:nvSpPr>
        <p:spPr bwMode="auto">
          <a:xfrm>
            <a:off x="684213" y="1628775"/>
            <a:ext cx="7775575" cy="2538413"/>
          </a:xfrm>
          <a:prstGeom prst="rect">
            <a:avLst/>
          </a:prstGeom>
          <a:noFill/>
          <a:ln w="9525">
            <a:solidFill>
              <a:schemeClr val="bg1"/>
            </a:solidFill>
            <a:miter lim="800000"/>
            <a:headEnd/>
            <a:tailEnd/>
          </a:ln>
        </p:spPr>
        <p:txBody>
          <a:bodyPr>
            <a:spAutoFit/>
          </a:bodyPr>
          <a:lstStyle/>
          <a:p>
            <a:pPr algn="ctr"/>
            <a:r>
              <a:rPr lang="ja-JP" altLang="en-US" sz="3200">
                <a:solidFill>
                  <a:srgbClr val="000000"/>
                </a:solidFill>
                <a:latin typeface="Calibri" pitchFamily="34" charset="0"/>
              </a:rPr>
              <a:t>トラネキサム酸の効果</a:t>
            </a:r>
          </a:p>
          <a:p>
            <a:pPr algn="ctr"/>
            <a:r>
              <a:rPr lang="ja-JP" altLang="en-US" sz="3200">
                <a:solidFill>
                  <a:srgbClr val="000000"/>
                </a:solidFill>
                <a:latin typeface="Calibri" pitchFamily="34" charset="0"/>
              </a:rPr>
              <a:t>出血を伴う外傷患者の死亡リスクを低下</a:t>
            </a:r>
          </a:p>
          <a:p>
            <a:pPr algn="ctr"/>
            <a:endParaRPr lang="ja-JP" altLang="en-US" sz="3200">
              <a:solidFill>
                <a:srgbClr val="000000"/>
              </a:solidFill>
              <a:latin typeface="Calibri" pitchFamily="34" charset="0"/>
            </a:endParaRPr>
          </a:p>
          <a:p>
            <a:pPr algn="ctr"/>
            <a:endParaRPr lang="en-US" altLang="ja-JP" sz="3200" dirty="0">
              <a:solidFill>
                <a:srgbClr val="000000"/>
              </a:solidFill>
              <a:latin typeface="Calibri" pitchFamily="34" charset="0"/>
            </a:endParaRPr>
          </a:p>
          <a:p>
            <a:pPr algn="ctr"/>
            <a:r>
              <a:rPr lang="ja-JP" altLang="en-GB" sz="3200">
                <a:solidFill>
                  <a:srgbClr val="000000"/>
                </a:solidFill>
                <a:latin typeface="Calibri" pitchFamily="34" charset="0"/>
              </a:rPr>
              <a:t>科学的根拠をここに示します</a:t>
            </a:r>
            <a:endParaRPr lang="en-GB" altLang="ja-JP" sz="3200" dirty="0">
              <a:solidFill>
                <a:srgbClr val="000000"/>
              </a:solidFill>
              <a:latin typeface="Calibri" pitchFamily="34" charset="0"/>
            </a:endParaRPr>
          </a:p>
        </p:txBody>
      </p:sp>
      <p:pic>
        <p:nvPicPr>
          <p:cNvPr id="3077" name="Picture 13" descr="OC_login_logo.PNG"/>
          <p:cNvPicPr>
            <a:picLocks noChangeAspect="1"/>
          </p:cNvPicPr>
          <p:nvPr/>
        </p:nvPicPr>
        <p:blipFill>
          <a:blip r:embed="rId4"/>
          <a:srcRect/>
          <a:stretch>
            <a:fillRect/>
          </a:stretch>
        </p:blipFill>
        <p:spPr bwMode="auto">
          <a:xfrm>
            <a:off x="2214563" y="5286375"/>
            <a:ext cx="4762500" cy="1143000"/>
          </a:xfrm>
          <a:prstGeom prst="rect">
            <a:avLst/>
          </a:prstGeom>
          <a:noFill/>
          <a:ln w="9525">
            <a:noFill/>
            <a:miter lim="800000"/>
            <a:headEnd/>
            <a:tailEnd/>
          </a:ln>
        </p:spPr>
      </p:pic>
      <p:pic>
        <p:nvPicPr>
          <p:cNvPr id="6" name="Picture 5" descr="lshtm_logo_black.png"/>
          <p:cNvPicPr>
            <a:picLocks noChangeAspect="1"/>
          </p:cNvPicPr>
          <p:nvPr/>
        </p:nvPicPr>
        <p:blipFill>
          <a:blip r:embed="rId5">
            <a:duotone>
              <a:schemeClr val="accent1">
                <a:shade val="45000"/>
                <a:satMod val="135000"/>
              </a:schemeClr>
              <a:prstClr val="white"/>
            </a:duotone>
          </a:blip>
          <a:stretch>
            <a:fillRect/>
          </a:stretch>
        </p:blipFill>
        <p:spPr>
          <a:xfrm>
            <a:off x="7072330" y="171546"/>
            <a:ext cx="1886250" cy="90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46" name="Group 46"/>
          <p:cNvGraphicFramePr>
            <a:graphicFrameLocks noGrp="1"/>
          </p:cNvGraphicFramePr>
          <p:nvPr/>
        </p:nvGraphicFramePr>
        <p:xfrm>
          <a:off x="818514" y="1269235"/>
          <a:ext cx="7489825" cy="4084264"/>
        </p:xfrm>
        <a:graphic>
          <a:graphicData uri="http://schemas.openxmlformats.org/drawingml/2006/table">
            <a:tbl>
              <a:tblPr/>
              <a:tblGrid>
                <a:gridCol w="2136775"/>
                <a:gridCol w="5353050"/>
              </a:tblGrid>
              <a:tr h="1044000">
                <a:tc>
                  <a:txBody>
                    <a:bodyPr/>
                    <a:lstStyle/>
                    <a:p>
                      <a:pPr marL="0" marR="0" lvl="0" indent="0" algn="ctr" defTabSz="1069975" rtl="0" eaLnBrk="0" fontAlgn="base" latinLnBrk="0" hangingPunct="0">
                        <a:lnSpc>
                          <a:spcPct val="100000"/>
                        </a:lnSpc>
                        <a:spcBef>
                          <a:spcPct val="0"/>
                        </a:spcBef>
                        <a:spcAft>
                          <a:spcPct val="0"/>
                        </a:spcAft>
                        <a:buClrTx/>
                        <a:buSzTx/>
                        <a:buFontTx/>
                        <a:buNone/>
                        <a:tabLst/>
                      </a:pPr>
                      <a:r>
                        <a:rPr kumimoji="0" lang="ja-JP" altLang="en-GB" sz="2400" b="1" i="0" u="none" strike="noStrike" cap="none" normalizeH="0" baseline="0" smtClean="0">
                          <a:ln>
                            <a:noFill/>
                          </a:ln>
                          <a:solidFill>
                            <a:schemeClr val="bg1"/>
                          </a:solidFill>
                          <a:effectLst/>
                          <a:latin typeface="Calibri" pitchFamily="34" charset="0"/>
                          <a:ea typeface="ＭＳ Ｐゴシック" charset="-128"/>
                        </a:rPr>
                        <a:t>治療</a:t>
                      </a: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1069975" rtl="0" eaLnBrk="0" fontAlgn="base" latinLnBrk="0" hangingPunct="0">
                        <a:lnSpc>
                          <a:spcPct val="100000"/>
                        </a:lnSpc>
                        <a:spcBef>
                          <a:spcPct val="0"/>
                        </a:spcBef>
                        <a:spcAft>
                          <a:spcPct val="0"/>
                        </a:spcAft>
                        <a:buClrTx/>
                        <a:buSzTx/>
                        <a:buFontTx/>
                        <a:buNone/>
                        <a:tabLst/>
                      </a:pPr>
                      <a:endParaRPr kumimoji="0" lang="en-GB" altLang="ja-JP" sz="2400" b="0" i="0" u="none" strike="noStrike" cap="none" normalizeH="0" baseline="0" dirty="0" smtClean="0">
                        <a:ln>
                          <a:noFill/>
                        </a:ln>
                        <a:solidFill>
                          <a:schemeClr val="bg1"/>
                        </a:solidFill>
                        <a:effectLst/>
                        <a:latin typeface="Calibri" pitchFamily="34" charset="0"/>
                        <a:ea typeface="ＭＳ Ｐゴシック" charset="-128"/>
                      </a:endParaRPr>
                    </a:p>
                    <a:p>
                      <a:pPr marL="0" marR="0" lvl="0" indent="0" algn="ctr" defTabSz="1069975" rtl="0" eaLnBrk="0" fontAlgn="base" latinLnBrk="0" hangingPunct="0">
                        <a:lnSpc>
                          <a:spcPct val="100000"/>
                        </a:lnSpc>
                        <a:spcBef>
                          <a:spcPct val="0"/>
                        </a:spcBef>
                        <a:spcAft>
                          <a:spcPct val="0"/>
                        </a:spcAft>
                        <a:buClrTx/>
                        <a:buSzTx/>
                        <a:buFontTx/>
                        <a:buNone/>
                        <a:tabLst/>
                      </a:pPr>
                      <a:r>
                        <a:rPr kumimoji="0" lang="ja-JP" altLang="en-GB" sz="2400" b="0" i="0" u="none" strike="noStrike" cap="none" normalizeH="0" baseline="0" smtClean="0">
                          <a:ln>
                            <a:noFill/>
                          </a:ln>
                          <a:solidFill>
                            <a:schemeClr val="bg1"/>
                          </a:solidFill>
                          <a:effectLst/>
                          <a:latin typeface="Calibri" pitchFamily="34" charset="0"/>
                          <a:ea typeface="ＭＳ Ｐゴシック" charset="-128"/>
                        </a:rPr>
                        <a:t>トラネキサム酸投与量</a:t>
                      </a:r>
                    </a:p>
                    <a:p>
                      <a:pPr marL="0" marR="0" lvl="0" indent="0" algn="ctr" defTabSz="1069975"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bg1"/>
                        </a:solidFill>
                        <a:effectLst/>
                        <a:latin typeface="Calibri" pitchFamily="34" charset="0"/>
                      </a:endParaRP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r>
              <a:tr h="1440000">
                <a:tc>
                  <a:txBody>
                    <a:bodyPr/>
                    <a:lstStyle/>
                    <a:p>
                      <a:pPr marL="0" marR="0" lvl="0" indent="0" algn="ctr" defTabSz="1069975" rtl="0" eaLnBrk="0" fontAlgn="base" latinLnBrk="0" hangingPunct="0">
                        <a:lnSpc>
                          <a:spcPct val="100000"/>
                        </a:lnSpc>
                        <a:spcBef>
                          <a:spcPct val="0"/>
                        </a:spcBef>
                        <a:spcAft>
                          <a:spcPct val="0"/>
                        </a:spcAft>
                        <a:buClrTx/>
                        <a:buSzTx/>
                        <a:buFontTx/>
                        <a:buNone/>
                        <a:tabLst/>
                      </a:pPr>
                      <a:r>
                        <a:rPr kumimoji="0" lang="ja-JP" altLang="en-GB" sz="2400" b="0" i="0" u="none" strike="noStrike" cap="none" normalizeH="0" baseline="0" smtClean="0">
                          <a:ln>
                            <a:noFill/>
                          </a:ln>
                          <a:solidFill>
                            <a:srgbClr val="000000"/>
                          </a:solidFill>
                          <a:effectLst/>
                          <a:latin typeface="Calibri" pitchFamily="34" charset="0"/>
                          <a:ea typeface="ＭＳ Ｐゴシック" charset="-128"/>
                        </a:rPr>
                        <a:t>初回負荷</a:t>
                      </a: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1069975" rtl="0" eaLnBrk="0" fontAlgn="base" latinLnBrk="0" hangingPunct="0">
                        <a:lnSpc>
                          <a:spcPct val="100000"/>
                        </a:lnSpc>
                        <a:spcBef>
                          <a:spcPct val="0"/>
                        </a:spcBef>
                        <a:spcAft>
                          <a:spcPct val="0"/>
                        </a:spcAft>
                        <a:buClrTx/>
                        <a:buSzTx/>
                        <a:buFontTx/>
                        <a:buNone/>
                        <a:tabLst/>
                      </a:pPr>
                      <a:r>
                        <a:rPr kumimoji="0" lang="ja-JP" altLang="en-GB" sz="2400" b="0" i="0" u="none" strike="noStrike" cap="none" normalizeH="0" baseline="0" smtClean="0">
                          <a:ln>
                            <a:noFill/>
                          </a:ln>
                          <a:solidFill>
                            <a:srgbClr val="000000"/>
                          </a:solidFill>
                          <a:effectLst/>
                          <a:latin typeface="Calibri" pitchFamily="34" charset="0"/>
                          <a:ea typeface="ＭＳ Ｐゴシック" charset="-128"/>
                        </a:rPr>
                        <a:t>１</a:t>
                      </a:r>
                      <a:r>
                        <a:rPr kumimoji="0" lang="ja-JP" altLang="en-GB" sz="2400" b="0" i="0" u="none" strike="noStrike" cap="none" normalizeH="0" baseline="0" smtClean="0">
                          <a:ln>
                            <a:noFill/>
                          </a:ln>
                          <a:solidFill>
                            <a:srgbClr val="000000"/>
                          </a:solidFill>
                          <a:effectLst/>
                          <a:latin typeface="Calibri" pitchFamily="34" charset="0"/>
                          <a:ea typeface="ＭＳ Ｐゴシック" charset="-128"/>
                        </a:rPr>
                        <a:t>ｇを１０分間で投与</a:t>
                      </a:r>
                    </a:p>
                    <a:p>
                      <a:pPr marL="0" marR="0" lvl="0" indent="0" algn="ctr" defTabSz="1069975" rtl="0" eaLnBrk="0" fontAlgn="base" latinLnBrk="0" hangingPunct="0">
                        <a:lnSpc>
                          <a:spcPct val="100000"/>
                        </a:lnSpc>
                        <a:spcBef>
                          <a:spcPct val="0"/>
                        </a:spcBef>
                        <a:spcAft>
                          <a:spcPct val="0"/>
                        </a:spcAft>
                        <a:buClrTx/>
                        <a:buSzTx/>
                        <a:buFontTx/>
                        <a:buNone/>
                        <a:tabLst/>
                      </a:pPr>
                      <a:r>
                        <a:rPr kumimoji="0" lang="ja-JP" altLang="en-GB" sz="2400" b="0" i="0" u="none" strike="noStrike" cap="none" normalizeH="0" baseline="0" smtClean="0">
                          <a:ln>
                            <a:noFill/>
                          </a:ln>
                          <a:solidFill>
                            <a:srgbClr val="000000"/>
                          </a:solidFill>
                          <a:effectLst/>
                          <a:latin typeface="Calibri" pitchFamily="34" charset="0"/>
                          <a:ea typeface="ＭＳ Ｐゴシック" charset="-128"/>
                        </a:rPr>
                        <a:t>（ゆっくり静注または等張液で点滴静注</a:t>
                      </a:r>
                      <a:r>
                        <a:rPr kumimoji="0" lang="ja-JP" altLang="en-GB" sz="2400" b="0" i="0" u="none" strike="noStrike" cap="none" normalizeH="0" baseline="0" smtClean="0">
                          <a:ln>
                            <a:noFill/>
                          </a:ln>
                          <a:solidFill>
                            <a:srgbClr val="000000"/>
                          </a:solidFill>
                          <a:effectLst/>
                          <a:latin typeface="Calibri" pitchFamily="34" charset="0"/>
                          <a:ea typeface="ＭＳ Ｐゴシック" charset="-128"/>
                        </a:rPr>
                        <a:t>）</a:t>
                      </a:r>
                      <a:endParaRPr kumimoji="0" lang="ja-JP" altLang="en-GB" sz="2400" b="0" i="0" u="none" strike="noStrike" cap="none" normalizeH="0" baseline="0" smtClean="0">
                        <a:ln>
                          <a:noFill/>
                        </a:ln>
                        <a:solidFill>
                          <a:srgbClr val="000000"/>
                        </a:solidFill>
                        <a:effectLst/>
                        <a:latin typeface="Calibri" pitchFamily="34" charset="0"/>
                        <a:ea typeface="ＭＳ Ｐゴシック" charset="-128"/>
                      </a:endParaRP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1440000">
                <a:tc>
                  <a:txBody>
                    <a:bodyPr/>
                    <a:lstStyle/>
                    <a:p>
                      <a:pPr marL="0" marR="0" lvl="0" indent="0" algn="ctr" defTabSz="1069975" rtl="0" eaLnBrk="0" fontAlgn="base" latinLnBrk="0" hangingPunct="0">
                        <a:lnSpc>
                          <a:spcPct val="100000"/>
                        </a:lnSpc>
                        <a:spcBef>
                          <a:spcPct val="0"/>
                        </a:spcBef>
                        <a:spcAft>
                          <a:spcPct val="0"/>
                        </a:spcAft>
                        <a:buClrTx/>
                        <a:buSzTx/>
                        <a:buFontTx/>
                        <a:buNone/>
                        <a:tabLst/>
                      </a:pPr>
                      <a:r>
                        <a:rPr kumimoji="0" lang="ja-JP" altLang="en-GB" sz="2400" b="0" i="0" u="none" strike="noStrike" cap="none" normalizeH="0" baseline="0" smtClean="0">
                          <a:ln>
                            <a:noFill/>
                          </a:ln>
                          <a:solidFill>
                            <a:srgbClr val="000000"/>
                          </a:solidFill>
                          <a:effectLst/>
                          <a:latin typeface="Calibri" pitchFamily="34" charset="0"/>
                          <a:ea typeface="ＭＳ Ｐゴシック" charset="-128"/>
                        </a:rPr>
                        <a:t>維持</a:t>
                      </a: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1069975" rtl="0" eaLnBrk="0" fontAlgn="base" latinLnBrk="0" hangingPunct="0">
                        <a:lnSpc>
                          <a:spcPct val="100000"/>
                        </a:lnSpc>
                        <a:spcBef>
                          <a:spcPct val="0"/>
                        </a:spcBef>
                        <a:spcAft>
                          <a:spcPct val="0"/>
                        </a:spcAft>
                        <a:buClrTx/>
                        <a:buSzTx/>
                        <a:buFontTx/>
                        <a:buNone/>
                        <a:tabLst/>
                      </a:pPr>
                      <a:r>
                        <a:rPr kumimoji="0" lang="ja-JP" altLang="en-GB" sz="2400" b="0" i="0" u="none" strike="noStrike" cap="none" normalizeH="0" baseline="0" smtClean="0">
                          <a:ln>
                            <a:noFill/>
                          </a:ln>
                          <a:solidFill>
                            <a:srgbClr val="000000"/>
                          </a:solidFill>
                          <a:effectLst/>
                          <a:latin typeface="Calibri" pitchFamily="34" charset="0"/>
                          <a:ea typeface="ＭＳ Ｐゴシック" charset="-128"/>
                        </a:rPr>
                        <a:t>１</a:t>
                      </a:r>
                      <a:r>
                        <a:rPr kumimoji="0" lang="ja-JP" altLang="en-GB" sz="2400" b="0" i="0" u="none" strike="noStrike" cap="none" normalizeH="0" baseline="0" smtClean="0">
                          <a:ln>
                            <a:noFill/>
                          </a:ln>
                          <a:solidFill>
                            <a:srgbClr val="000000"/>
                          </a:solidFill>
                          <a:effectLst/>
                          <a:latin typeface="Calibri" pitchFamily="34" charset="0"/>
                          <a:ea typeface="ＭＳ Ｐゴシック" charset="-128"/>
                        </a:rPr>
                        <a:t>ｇを８時間で投与</a:t>
                      </a:r>
                      <a:endParaRPr kumimoji="0" lang="en-GB" altLang="ja-JP" sz="2400" b="0" i="0" u="none" strike="noStrike" cap="none" normalizeH="0" baseline="0" dirty="0" smtClean="0">
                        <a:ln>
                          <a:noFill/>
                        </a:ln>
                        <a:solidFill>
                          <a:srgbClr val="000000"/>
                        </a:solidFill>
                        <a:effectLst/>
                        <a:latin typeface="Calibri" pitchFamily="34" charset="0"/>
                        <a:ea typeface="ＭＳ Ｐゴシック" charset="-128"/>
                      </a:endParaRPr>
                    </a:p>
                    <a:p>
                      <a:pPr marL="0" marR="0" lvl="0" indent="0" algn="ctr" defTabSz="1069975" rtl="0" eaLnBrk="0" fontAlgn="base" latinLnBrk="0" hangingPunct="0">
                        <a:lnSpc>
                          <a:spcPct val="100000"/>
                        </a:lnSpc>
                        <a:spcBef>
                          <a:spcPct val="0"/>
                        </a:spcBef>
                        <a:spcAft>
                          <a:spcPct val="0"/>
                        </a:spcAft>
                        <a:buClrTx/>
                        <a:buSzTx/>
                        <a:buFontTx/>
                        <a:buNone/>
                        <a:tabLst/>
                      </a:pPr>
                      <a:r>
                        <a:rPr kumimoji="0" lang="ja-JP" altLang="en-GB" sz="2400" b="0" i="0" u="none" strike="noStrike" cap="none" normalizeH="0" baseline="0" smtClean="0">
                          <a:ln>
                            <a:noFill/>
                          </a:ln>
                          <a:solidFill>
                            <a:srgbClr val="000000"/>
                          </a:solidFill>
                          <a:effectLst/>
                          <a:latin typeface="Calibri" pitchFamily="34" charset="0"/>
                          <a:ea typeface="ＭＳ Ｐゴシック" charset="-128"/>
                        </a:rPr>
                        <a:t>（等張液で点滴静注</a:t>
                      </a:r>
                      <a:r>
                        <a:rPr kumimoji="0" lang="ja-JP" altLang="en-GB" sz="2400" b="0" i="0" u="none" strike="noStrike" cap="none" normalizeH="0" baseline="0" smtClean="0">
                          <a:ln>
                            <a:noFill/>
                          </a:ln>
                          <a:solidFill>
                            <a:srgbClr val="000000"/>
                          </a:solidFill>
                          <a:effectLst/>
                          <a:latin typeface="Calibri" pitchFamily="34" charset="0"/>
                          <a:ea typeface="ＭＳ Ｐゴシック" charset="-128"/>
                        </a:rPr>
                        <a:t>）</a:t>
                      </a:r>
                      <a:endParaRPr kumimoji="0" lang="ja-JP" altLang="en-GB" sz="2400" b="0" i="0" u="none" strike="noStrike" cap="none" normalizeH="0" baseline="0" smtClean="0">
                        <a:ln>
                          <a:noFill/>
                        </a:ln>
                        <a:solidFill>
                          <a:srgbClr val="000000"/>
                        </a:solidFill>
                        <a:effectLst/>
                        <a:latin typeface="Calibri" pitchFamily="34" charset="0"/>
                        <a:ea typeface="ＭＳ Ｐゴシック" charset="-128"/>
                      </a:endParaRP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6" name="Text Box 2"/>
          <p:cNvSpPr txBox="1">
            <a:spLocks noChangeArrowheads="1"/>
          </p:cNvSpPr>
          <p:nvPr/>
        </p:nvSpPr>
        <p:spPr bwMode="auto">
          <a:xfrm>
            <a:off x="0" y="71414"/>
            <a:ext cx="9144000" cy="707885"/>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3200" b="1">
                <a:solidFill>
                  <a:srgbClr val="C00000"/>
                </a:solidFill>
                <a:latin typeface="Calibri" pitchFamily="34" charset="0"/>
              </a:rPr>
              <a:t>我々が使用したトラネキサム酸の投与量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4"/>
          <p:cNvSpPr>
            <a:spLocks noChangeArrowheads="1"/>
          </p:cNvSpPr>
          <p:nvPr/>
        </p:nvSpPr>
        <p:spPr bwMode="auto">
          <a:xfrm>
            <a:off x="461963" y="1260475"/>
            <a:ext cx="8207375" cy="3522663"/>
          </a:xfrm>
          <a:prstGeom prst="rect">
            <a:avLst/>
          </a:prstGeom>
          <a:noFill/>
          <a:ln w="9525">
            <a:noFill/>
            <a:miter lim="800000"/>
            <a:headEnd/>
            <a:tailEnd/>
          </a:ln>
        </p:spPr>
        <p:txBody>
          <a:bodyPr lIns="72000" tIns="72000" rIns="72000" bIns="72000">
            <a:spAutoFit/>
          </a:bodyPr>
          <a:lstStyle/>
          <a:p>
            <a:pPr>
              <a:lnSpc>
                <a:spcPct val="150000"/>
              </a:lnSpc>
            </a:pPr>
            <a:r>
              <a:rPr lang="ja-JP" altLang="en-US" sz="2800" b="1">
                <a:solidFill>
                  <a:schemeClr val="accent1"/>
                </a:solidFill>
                <a:latin typeface="Calibri" pitchFamily="34" charset="0"/>
              </a:rPr>
              <a:t>患者登録</a:t>
            </a:r>
          </a:p>
          <a:p>
            <a:pPr>
              <a:lnSpc>
                <a:spcPct val="150000"/>
              </a:lnSpc>
              <a:buClr>
                <a:srgbClr val="C00000"/>
              </a:buClr>
            </a:pPr>
            <a:endParaRPr lang="en-US" sz="2400">
              <a:solidFill>
                <a:srgbClr val="000000"/>
              </a:solidFill>
              <a:latin typeface="Calibri" pitchFamily="34" charset="0"/>
            </a:endParaRPr>
          </a:p>
          <a:p>
            <a:pPr>
              <a:lnSpc>
                <a:spcPct val="150000"/>
              </a:lnSpc>
              <a:buClr>
                <a:srgbClr val="C00000"/>
              </a:buClr>
            </a:pPr>
            <a:r>
              <a:rPr lang="en-US" sz="2400">
                <a:solidFill>
                  <a:srgbClr val="000000"/>
                </a:solidFill>
                <a:latin typeface="Calibri" pitchFamily="34" charset="0"/>
              </a:rPr>
              <a:t> </a:t>
            </a:r>
          </a:p>
          <a:p>
            <a:pPr>
              <a:lnSpc>
                <a:spcPct val="150000"/>
              </a:lnSpc>
              <a:buClr>
                <a:srgbClr val="C00000"/>
              </a:buClr>
            </a:pPr>
            <a:endParaRPr lang="en-US" sz="2400">
              <a:solidFill>
                <a:srgbClr val="000000"/>
              </a:solidFill>
              <a:latin typeface="Calibri" pitchFamily="34" charset="0"/>
            </a:endParaRPr>
          </a:p>
          <a:p>
            <a:pPr>
              <a:lnSpc>
                <a:spcPct val="150000"/>
              </a:lnSpc>
              <a:buClr>
                <a:srgbClr val="C00000"/>
              </a:buClr>
              <a:buFont typeface="Wingdings" pitchFamily="2" charset="2"/>
              <a:buChar char="v"/>
            </a:pPr>
            <a:endParaRPr lang="en-US" sz="2400">
              <a:solidFill>
                <a:srgbClr val="000000"/>
              </a:solidFill>
              <a:latin typeface="Calibri" pitchFamily="34" charset="0"/>
            </a:endParaRPr>
          </a:p>
          <a:p>
            <a:pPr>
              <a:lnSpc>
                <a:spcPct val="150000"/>
              </a:lnSpc>
              <a:buClr>
                <a:srgbClr val="C00000"/>
              </a:buClr>
            </a:pPr>
            <a:endParaRPr lang="en-US" sz="2400">
              <a:solidFill>
                <a:srgbClr val="000000"/>
              </a:solidFill>
              <a:latin typeface="Calibri" pitchFamily="34" charset="0"/>
            </a:endParaRPr>
          </a:p>
        </p:txBody>
      </p:sp>
      <p:sp>
        <p:nvSpPr>
          <p:cNvPr id="4" name="Rectangle 3"/>
          <p:cNvSpPr>
            <a:spLocks noChangeArrowheads="1"/>
          </p:cNvSpPr>
          <p:nvPr/>
        </p:nvSpPr>
        <p:spPr bwMode="auto">
          <a:xfrm>
            <a:off x="457200" y="1260475"/>
            <a:ext cx="8207375" cy="2974975"/>
          </a:xfrm>
          <a:prstGeom prst="rect">
            <a:avLst/>
          </a:prstGeom>
          <a:noFill/>
          <a:ln w="9525">
            <a:noFill/>
            <a:miter lim="800000"/>
            <a:headEnd/>
            <a:tailEnd/>
          </a:ln>
        </p:spPr>
        <p:txBody>
          <a:bodyPr lIns="72000" tIns="72000" rIns="72000" bIns="72000">
            <a:spAutoFit/>
          </a:bodyPr>
          <a:lstStyle/>
          <a:p>
            <a:pPr>
              <a:lnSpc>
                <a:spcPct val="150000"/>
              </a:lnSpc>
            </a:pPr>
            <a:endParaRPr lang="en-US" sz="2800" b="1">
              <a:solidFill>
                <a:schemeClr val="accent1"/>
              </a:solidFill>
              <a:latin typeface="Calibri" pitchFamily="34" charset="0"/>
            </a:endParaRPr>
          </a:p>
          <a:p>
            <a:pPr>
              <a:lnSpc>
                <a:spcPct val="150000"/>
              </a:lnSpc>
              <a:buClr>
                <a:srgbClr val="C00000"/>
              </a:buClr>
              <a:buFont typeface="Wingdings" pitchFamily="2" charset="2"/>
              <a:buChar char="v"/>
            </a:pPr>
            <a:r>
              <a:rPr lang="en-US" sz="2400">
                <a:solidFill>
                  <a:srgbClr val="000000"/>
                </a:solidFill>
                <a:latin typeface="Calibri" pitchFamily="34" charset="0"/>
              </a:rPr>
              <a:t> </a:t>
            </a:r>
            <a:r>
              <a:rPr lang="ja-JP" altLang="en-US" sz="2400">
                <a:solidFill>
                  <a:srgbClr val="000000"/>
                </a:solidFill>
                <a:latin typeface="Calibri" pitchFamily="34" charset="0"/>
              </a:rPr>
              <a:t>患者数：</a:t>
            </a:r>
            <a:r>
              <a:rPr lang="en-US" sz="2400">
                <a:solidFill>
                  <a:srgbClr val="000000"/>
                </a:solidFill>
                <a:latin typeface="Calibri" pitchFamily="34" charset="0"/>
              </a:rPr>
              <a:t>20,211</a:t>
            </a:r>
            <a:r>
              <a:rPr lang="ja-JP" altLang="en-US" sz="2400">
                <a:solidFill>
                  <a:srgbClr val="000000"/>
                </a:solidFill>
                <a:latin typeface="Calibri" pitchFamily="34" charset="0"/>
              </a:rPr>
              <a:t>人</a:t>
            </a:r>
          </a:p>
          <a:p>
            <a:pPr>
              <a:lnSpc>
                <a:spcPct val="150000"/>
              </a:lnSpc>
              <a:buClr>
                <a:srgbClr val="C00000"/>
              </a:buClr>
              <a:buFont typeface="Wingdings" pitchFamily="2" charset="2"/>
              <a:buChar char="v"/>
            </a:pPr>
            <a:endParaRPr lang="en-US" sz="2400">
              <a:solidFill>
                <a:srgbClr val="000000"/>
              </a:solidFill>
              <a:latin typeface="Calibri" pitchFamily="34" charset="0"/>
            </a:endParaRPr>
          </a:p>
          <a:p>
            <a:pPr>
              <a:lnSpc>
                <a:spcPct val="150000"/>
              </a:lnSpc>
              <a:buClr>
                <a:srgbClr val="C00000"/>
              </a:buClr>
              <a:buFont typeface="Wingdings" pitchFamily="2" charset="2"/>
              <a:buChar char="v"/>
            </a:pPr>
            <a:endParaRPr lang="en-US" sz="2400">
              <a:solidFill>
                <a:srgbClr val="000000"/>
              </a:solidFill>
              <a:latin typeface="Calibri" pitchFamily="34" charset="0"/>
            </a:endParaRPr>
          </a:p>
          <a:p>
            <a:pPr>
              <a:lnSpc>
                <a:spcPct val="150000"/>
              </a:lnSpc>
              <a:buClr>
                <a:srgbClr val="C00000"/>
              </a:buClr>
              <a:buFont typeface="Wingdings" pitchFamily="2" charset="2"/>
              <a:buChar char="v"/>
            </a:pPr>
            <a:endParaRPr lang="en-US" sz="2400">
              <a:solidFill>
                <a:srgbClr val="000000"/>
              </a:solidFill>
              <a:latin typeface="Calibri" pitchFamily="34" charset="0"/>
            </a:endParaRPr>
          </a:p>
        </p:txBody>
      </p:sp>
      <p:sp>
        <p:nvSpPr>
          <p:cNvPr id="114" name="Rectangle 113"/>
          <p:cNvSpPr>
            <a:spLocks noChangeArrowheads="1"/>
          </p:cNvSpPr>
          <p:nvPr/>
        </p:nvSpPr>
        <p:spPr bwMode="auto">
          <a:xfrm>
            <a:off x="539750" y="1265238"/>
            <a:ext cx="8134350" cy="3522662"/>
          </a:xfrm>
          <a:prstGeom prst="rect">
            <a:avLst/>
          </a:prstGeom>
          <a:noFill/>
          <a:ln w="9525">
            <a:noFill/>
            <a:miter lim="800000"/>
            <a:headEnd/>
            <a:tailEnd/>
          </a:ln>
        </p:spPr>
        <p:txBody>
          <a:bodyPr lIns="72000" tIns="72000" rIns="72000" bIns="72000">
            <a:spAutoFit/>
          </a:bodyPr>
          <a:lstStyle/>
          <a:p>
            <a:pPr>
              <a:lnSpc>
                <a:spcPct val="150000"/>
              </a:lnSpc>
            </a:pPr>
            <a:endParaRPr lang="en-US" sz="2800" b="1">
              <a:solidFill>
                <a:schemeClr val="accent1"/>
              </a:solidFill>
              <a:latin typeface="Calibri" pitchFamily="34" charset="0"/>
            </a:endParaRPr>
          </a:p>
          <a:p>
            <a:pPr>
              <a:lnSpc>
                <a:spcPct val="150000"/>
              </a:lnSpc>
              <a:buClr>
                <a:srgbClr val="C00000"/>
              </a:buClr>
            </a:pPr>
            <a:endParaRPr lang="en-US" sz="2400">
              <a:solidFill>
                <a:srgbClr val="000000"/>
              </a:solidFill>
              <a:latin typeface="Calibri" pitchFamily="34" charset="0"/>
            </a:endParaRPr>
          </a:p>
          <a:p>
            <a:pPr>
              <a:lnSpc>
                <a:spcPct val="150000"/>
              </a:lnSpc>
              <a:buClr>
                <a:srgbClr val="C00000"/>
              </a:buClr>
            </a:pPr>
            <a:r>
              <a:rPr lang="en-US" sz="2400">
                <a:solidFill>
                  <a:srgbClr val="000000"/>
                </a:solidFill>
                <a:latin typeface="Calibri" pitchFamily="34" charset="0"/>
              </a:rPr>
              <a:t> </a:t>
            </a:r>
          </a:p>
          <a:p>
            <a:pPr>
              <a:lnSpc>
                <a:spcPct val="150000"/>
              </a:lnSpc>
              <a:buClr>
                <a:srgbClr val="C00000"/>
              </a:buClr>
            </a:pPr>
            <a:endParaRPr lang="en-US" sz="2400">
              <a:solidFill>
                <a:srgbClr val="000000"/>
              </a:solidFill>
              <a:latin typeface="Calibri" pitchFamily="34" charset="0"/>
            </a:endParaRPr>
          </a:p>
          <a:p>
            <a:pPr>
              <a:lnSpc>
                <a:spcPct val="150000"/>
              </a:lnSpc>
              <a:buClr>
                <a:srgbClr val="C00000"/>
              </a:buClr>
              <a:buFont typeface="Wingdings" pitchFamily="2" charset="2"/>
              <a:buChar char="v"/>
            </a:pPr>
            <a:endParaRPr lang="en-US" sz="2400">
              <a:solidFill>
                <a:srgbClr val="000000"/>
              </a:solidFill>
              <a:latin typeface="Calibri" pitchFamily="34" charset="0"/>
            </a:endParaRPr>
          </a:p>
          <a:p>
            <a:pPr>
              <a:lnSpc>
                <a:spcPct val="150000"/>
              </a:lnSpc>
              <a:buClr>
                <a:srgbClr val="C00000"/>
              </a:buClr>
              <a:buFont typeface="Wingdings" pitchFamily="2" charset="2"/>
              <a:buChar char="v"/>
            </a:pPr>
            <a:r>
              <a:rPr lang="en-US" sz="2400">
                <a:solidFill>
                  <a:srgbClr val="000000"/>
                </a:solidFill>
                <a:latin typeface="Calibri" pitchFamily="34" charset="0"/>
              </a:rPr>
              <a:t> 40 </a:t>
            </a:r>
            <a:r>
              <a:rPr lang="ja-JP" altLang="en-US" sz="2400">
                <a:solidFill>
                  <a:srgbClr val="000000"/>
                </a:solidFill>
                <a:latin typeface="Calibri" pitchFamily="34" charset="0"/>
              </a:rPr>
              <a:t>ヶ国</a:t>
            </a:r>
          </a:p>
        </p:txBody>
      </p:sp>
      <p:sp>
        <p:nvSpPr>
          <p:cNvPr id="113" name="Rectangle 112"/>
          <p:cNvSpPr>
            <a:spLocks noChangeArrowheads="1"/>
          </p:cNvSpPr>
          <p:nvPr/>
        </p:nvSpPr>
        <p:spPr bwMode="auto">
          <a:xfrm>
            <a:off x="468313" y="1268413"/>
            <a:ext cx="8207375" cy="3522662"/>
          </a:xfrm>
          <a:prstGeom prst="rect">
            <a:avLst/>
          </a:prstGeom>
          <a:noFill/>
          <a:ln w="9525">
            <a:noFill/>
            <a:miter lim="800000"/>
            <a:headEnd/>
            <a:tailEnd/>
          </a:ln>
        </p:spPr>
        <p:txBody>
          <a:bodyPr lIns="72000" tIns="72000" rIns="72000" bIns="72000">
            <a:spAutoFit/>
          </a:bodyPr>
          <a:lstStyle/>
          <a:p>
            <a:pPr>
              <a:lnSpc>
                <a:spcPct val="150000"/>
              </a:lnSpc>
            </a:pPr>
            <a:endParaRPr lang="en-US" sz="2800" b="1">
              <a:solidFill>
                <a:schemeClr val="accent1"/>
              </a:solidFill>
              <a:latin typeface="Calibri" pitchFamily="34" charset="0"/>
            </a:endParaRPr>
          </a:p>
          <a:p>
            <a:pPr>
              <a:lnSpc>
                <a:spcPct val="150000"/>
              </a:lnSpc>
              <a:buClr>
                <a:srgbClr val="C00000"/>
              </a:buClr>
            </a:pPr>
            <a:endParaRPr lang="ja-JP" altLang="en-US" sz="2400">
              <a:solidFill>
                <a:srgbClr val="000000"/>
              </a:solidFill>
              <a:latin typeface="Calibri" pitchFamily="34" charset="0"/>
            </a:endParaRPr>
          </a:p>
          <a:p>
            <a:pPr>
              <a:lnSpc>
                <a:spcPct val="150000"/>
              </a:lnSpc>
              <a:buClr>
                <a:srgbClr val="C00000"/>
              </a:buClr>
            </a:pPr>
            <a:r>
              <a:rPr lang="en-US" sz="2400">
                <a:solidFill>
                  <a:srgbClr val="000000"/>
                </a:solidFill>
                <a:latin typeface="Calibri" pitchFamily="34" charset="0"/>
              </a:rPr>
              <a:t> </a:t>
            </a:r>
          </a:p>
          <a:p>
            <a:pPr>
              <a:lnSpc>
                <a:spcPct val="150000"/>
              </a:lnSpc>
              <a:buClr>
                <a:srgbClr val="C00000"/>
              </a:buClr>
              <a:buFont typeface="Wingdings" pitchFamily="2" charset="2"/>
              <a:buChar char="v"/>
            </a:pPr>
            <a:r>
              <a:rPr lang="en-US" sz="2400">
                <a:solidFill>
                  <a:srgbClr val="000000"/>
                </a:solidFill>
                <a:latin typeface="Calibri" pitchFamily="34" charset="0"/>
              </a:rPr>
              <a:t> 274 </a:t>
            </a:r>
            <a:r>
              <a:rPr lang="ja-JP" altLang="en-US" sz="2400">
                <a:solidFill>
                  <a:srgbClr val="000000"/>
                </a:solidFill>
                <a:latin typeface="Calibri" pitchFamily="34" charset="0"/>
              </a:rPr>
              <a:t>施設</a:t>
            </a:r>
          </a:p>
          <a:p>
            <a:pPr>
              <a:lnSpc>
                <a:spcPct val="150000"/>
              </a:lnSpc>
              <a:buClr>
                <a:srgbClr val="C00000"/>
              </a:buClr>
              <a:buFont typeface="Wingdings" pitchFamily="2" charset="2"/>
              <a:buChar char="v"/>
            </a:pPr>
            <a:endParaRPr lang="en-US" sz="2400">
              <a:solidFill>
                <a:srgbClr val="000000"/>
              </a:solidFill>
              <a:latin typeface="Calibri" pitchFamily="34" charset="0"/>
            </a:endParaRPr>
          </a:p>
          <a:p>
            <a:pPr>
              <a:lnSpc>
                <a:spcPct val="150000"/>
              </a:lnSpc>
              <a:buClr>
                <a:srgbClr val="C00000"/>
              </a:buClr>
            </a:pPr>
            <a:endParaRPr lang="en-US" sz="2400">
              <a:solidFill>
                <a:srgbClr val="000000"/>
              </a:solidFill>
              <a:latin typeface="Calibri" pitchFamily="34" charset="0"/>
            </a:endParaRPr>
          </a:p>
        </p:txBody>
      </p:sp>
      <p:sp>
        <p:nvSpPr>
          <p:cNvPr id="6" name="Text Box 2"/>
          <p:cNvSpPr txBox="1">
            <a:spLocks noChangeArrowheads="1"/>
          </p:cNvSpPr>
          <p:nvPr/>
        </p:nvSpPr>
        <p:spPr bwMode="auto">
          <a:xfrm>
            <a:off x="-6350" y="71414"/>
            <a:ext cx="9144000" cy="569387"/>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3100" b="1">
                <a:solidFill>
                  <a:srgbClr val="C00000"/>
                </a:solidFill>
                <a:latin typeface="Calibri" pitchFamily="34" charset="0"/>
              </a:rPr>
              <a:t>たくさんの外傷患者を無作為的に割り付けました</a:t>
            </a:r>
          </a:p>
        </p:txBody>
      </p:sp>
      <p:pic>
        <p:nvPicPr>
          <p:cNvPr id="1027" name="Picture 3"/>
          <p:cNvPicPr>
            <a:picLocks noChangeAspect="1" noChangeArrowheads="1"/>
          </p:cNvPicPr>
          <p:nvPr/>
        </p:nvPicPr>
        <p:blipFill>
          <a:blip r:embed="rId3"/>
          <a:srcRect/>
          <a:stretch>
            <a:fillRect/>
          </a:stretch>
        </p:blipFill>
        <p:spPr bwMode="auto">
          <a:xfrm>
            <a:off x="4572000" y="928688"/>
            <a:ext cx="2533650" cy="1676400"/>
          </a:xfrm>
          <a:prstGeom prst="rect">
            <a:avLst/>
          </a:prstGeom>
          <a:noFill/>
          <a:ln w="9525">
            <a:noFill/>
            <a:miter lim="800000"/>
            <a:headEnd/>
            <a:tailEnd/>
          </a:ln>
        </p:spPr>
      </p:pic>
      <p:pic>
        <p:nvPicPr>
          <p:cNvPr id="55" name="Picture 3"/>
          <p:cNvPicPr>
            <a:picLocks noChangeAspect="1" noChangeArrowheads="1"/>
          </p:cNvPicPr>
          <p:nvPr/>
        </p:nvPicPr>
        <p:blipFill>
          <a:blip r:embed="rId3"/>
          <a:srcRect/>
          <a:stretch>
            <a:fillRect/>
          </a:stretch>
        </p:blipFill>
        <p:spPr bwMode="auto">
          <a:xfrm>
            <a:off x="6181725" y="1143000"/>
            <a:ext cx="2533650" cy="1676400"/>
          </a:xfrm>
          <a:prstGeom prst="rect">
            <a:avLst/>
          </a:prstGeom>
          <a:noFill/>
          <a:ln w="9525">
            <a:noFill/>
            <a:miter lim="800000"/>
            <a:headEnd/>
            <a:tailEnd/>
          </a:ln>
        </p:spPr>
      </p:pic>
      <p:grpSp>
        <p:nvGrpSpPr>
          <p:cNvPr id="2" name="Group 69"/>
          <p:cNvGrpSpPr>
            <a:grpSpLocks/>
          </p:cNvGrpSpPr>
          <p:nvPr/>
        </p:nvGrpSpPr>
        <p:grpSpPr bwMode="auto">
          <a:xfrm>
            <a:off x="4071938" y="3071813"/>
            <a:ext cx="4643437" cy="1366837"/>
            <a:chOff x="4500562" y="3348042"/>
            <a:chExt cx="4643470" cy="1366842"/>
          </a:xfrm>
        </p:grpSpPr>
        <p:pic>
          <p:nvPicPr>
            <p:cNvPr id="13365" name="Picture 9"/>
            <p:cNvPicPr>
              <a:picLocks noChangeAspect="1" noChangeArrowheads="1"/>
            </p:cNvPicPr>
            <p:nvPr/>
          </p:nvPicPr>
          <p:blipFill>
            <a:blip r:embed="rId4"/>
            <a:srcRect/>
            <a:stretch>
              <a:fillRect/>
            </a:stretch>
          </p:blipFill>
          <p:spPr bwMode="auto">
            <a:xfrm>
              <a:off x="7415243" y="3990984"/>
              <a:ext cx="1514475" cy="723900"/>
            </a:xfrm>
            <a:prstGeom prst="rect">
              <a:avLst/>
            </a:prstGeom>
            <a:noFill/>
            <a:ln w="9525">
              <a:noFill/>
              <a:miter lim="800000"/>
              <a:headEnd/>
              <a:tailEnd/>
            </a:ln>
          </p:spPr>
        </p:pic>
        <p:pic>
          <p:nvPicPr>
            <p:cNvPr id="13366" name="Picture 9"/>
            <p:cNvPicPr>
              <a:picLocks noChangeAspect="1" noChangeArrowheads="1"/>
            </p:cNvPicPr>
            <p:nvPr/>
          </p:nvPicPr>
          <p:blipFill>
            <a:blip r:embed="rId4"/>
            <a:srcRect/>
            <a:stretch>
              <a:fillRect/>
            </a:stretch>
          </p:blipFill>
          <p:spPr bwMode="auto">
            <a:xfrm>
              <a:off x="7629557" y="3500438"/>
              <a:ext cx="1514475" cy="723900"/>
            </a:xfrm>
            <a:prstGeom prst="rect">
              <a:avLst/>
            </a:prstGeom>
            <a:noFill/>
            <a:ln w="9525">
              <a:noFill/>
              <a:miter lim="800000"/>
              <a:headEnd/>
              <a:tailEnd/>
            </a:ln>
          </p:spPr>
        </p:pic>
        <p:pic>
          <p:nvPicPr>
            <p:cNvPr id="13367" name="Picture 9"/>
            <p:cNvPicPr>
              <a:picLocks noChangeAspect="1" noChangeArrowheads="1"/>
            </p:cNvPicPr>
            <p:nvPr/>
          </p:nvPicPr>
          <p:blipFill>
            <a:blip r:embed="rId4"/>
            <a:srcRect/>
            <a:stretch>
              <a:fillRect/>
            </a:stretch>
          </p:blipFill>
          <p:spPr bwMode="auto">
            <a:xfrm>
              <a:off x="6643702" y="3348042"/>
              <a:ext cx="1514475" cy="723900"/>
            </a:xfrm>
            <a:prstGeom prst="rect">
              <a:avLst/>
            </a:prstGeom>
            <a:noFill/>
            <a:ln w="9525">
              <a:noFill/>
              <a:miter lim="800000"/>
              <a:headEnd/>
              <a:tailEnd/>
            </a:ln>
          </p:spPr>
        </p:pic>
        <p:pic>
          <p:nvPicPr>
            <p:cNvPr id="13368" name="Picture 9"/>
            <p:cNvPicPr>
              <a:picLocks noChangeAspect="1" noChangeArrowheads="1"/>
            </p:cNvPicPr>
            <p:nvPr/>
          </p:nvPicPr>
          <p:blipFill>
            <a:blip r:embed="rId4"/>
            <a:srcRect/>
            <a:stretch>
              <a:fillRect/>
            </a:stretch>
          </p:blipFill>
          <p:spPr bwMode="auto">
            <a:xfrm>
              <a:off x="4500562" y="3429000"/>
              <a:ext cx="1514475" cy="723900"/>
            </a:xfrm>
            <a:prstGeom prst="rect">
              <a:avLst/>
            </a:prstGeom>
            <a:noFill/>
            <a:ln w="9525">
              <a:noFill/>
              <a:miter lim="800000"/>
              <a:headEnd/>
              <a:tailEnd/>
            </a:ln>
          </p:spPr>
        </p:pic>
        <p:pic>
          <p:nvPicPr>
            <p:cNvPr id="13369" name="Picture 9"/>
            <p:cNvPicPr>
              <a:picLocks noChangeAspect="1" noChangeArrowheads="1"/>
            </p:cNvPicPr>
            <p:nvPr/>
          </p:nvPicPr>
          <p:blipFill>
            <a:blip r:embed="rId4"/>
            <a:srcRect/>
            <a:stretch>
              <a:fillRect/>
            </a:stretch>
          </p:blipFill>
          <p:spPr bwMode="auto">
            <a:xfrm>
              <a:off x="5272103" y="3633794"/>
              <a:ext cx="1514475" cy="723900"/>
            </a:xfrm>
            <a:prstGeom prst="rect">
              <a:avLst/>
            </a:prstGeom>
            <a:noFill/>
            <a:ln w="9525">
              <a:noFill/>
              <a:miter lim="800000"/>
              <a:headEnd/>
              <a:tailEnd/>
            </a:ln>
          </p:spPr>
        </p:pic>
        <p:pic>
          <p:nvPicPr>
            <p:cNvPr id="13370" name="Picture 9"/>
            <p:cNvPicPr>
              <a:picLocks noChangeAspect="1" noChangeArrowheads="1"/>
            </p:cNvPicPr>
            <p:nvPr/>
          </p:nvPicPr>
          <p:blipFill>
            <a:blip r:embed="rId4"/>
            <a:srcRect/>
            <a:stretch>
              <a:fillRect/>
            </a:stretch>
          </p:blipFill>
          <p:spPr bwMode="auto">
            <a:xfrm>
              <a:off x="6129359" y="3848108"/>
              <a:ext cx="1514475" cy="723900"/>
            </a:xfrm>
            <a:prstGeom prst="rect">
              <a:avLst/>
            </a:prstGeom>
            <a:noFill/>
            <a:ln w="9525">
              <a:noFill/>
              <a:miter lim="800000"/>
              <a:headEnd/>
              <a:tailEnd/>
            </a:ln>
          </p:spPr>
        </p:pic>
      </p:grpSp>
      <p:grpSp>
        <p:nvGrpSpPr>
          <p:cNvPr id="3" name="Group 148"/>
          <p:cNvGrpSpPr>
            <a:grpSpLocks/>
          </p:cNvGrpSpPr>
          <p:nvPr/>
        </p:nvGrpSpPr>
        <p:grpSpPr bwMode="auto">
          <a:xfrm>
            <a:off x="357188" y="4724400"/>
            <a:ext cx="8429625" cy="2001838"/>
            <a:chOff x="289092" y="4784074"/>
            <a:chExt cx="8429684" cy="2002512"/>
          </a:xfrm>
        </p:grpSpPr>
        <p:pic>
          <p:nvPicPr>
            <p:cNvPr id="58" name="Picture 57" descr="Zambia.gif"/>
            <p:cNvPicPr>
              <a:picLocks noChangeAspect="1"/>
            </p:cNvPicPr>
            <p:nvPr/>
          </p:nvPicPr>
          <p:blipFill>
            <a:blip r:embed="rId5"/>
            <a:stretch>
              <a:fillRect/>
            </a:stretch>
          </p:blipFill>
          <p:spPr>
            <a:xfrm>
              <a:off x="8286973" y="5355766"/>
              <a:ext cx="431803" cy="287435"/>
            </a:xfrm>
            <a:prstGeom prst="rect">
              <a:avLst/>
            </a:prstGeom>
            <a:ln>
              <a:solidFill>
                <a:schemeClr val="bg1">
                  <a:lumMod val="85000"/>
                </a:schemeClr>
              </a:solidFill>
            </a:ln>
          </p:spPr>
        </p:pic>
        <p:pic>
          <p:nvPicPr>
            <p:cNvPr id="59" name="Picture 58" descr="Albania.gif"/>
            <p:cNvPicPr>
              <a:picLocks noChangeAspect="1"/>
            </p:cNvPicPr>
            <p:nvPr/>
          </p:nvPicPr>
          <p:blipFill>
            <a:blip r:embed="rId6"/>
            <a:stretch>
              <a:fillRect/>
            </a:stretch>
          </p:blipFill>
          <p:spPr>
            <a:xfrm>
              <a:off x="8215534" y="4855536"/>
              <a:ext cx="438153" cy="287434"/>
            </a:xfrm>
            <a:prstGeom prst="rect">
              <a:avLst/>
            </a:prstGeom>
            <a:ln>
              <a:solidFill>
                <a:schemeClr val="bg1">
                  <a:lumMod val="85000"/>
                </a:schemeClr>
              </a:solidFill>
            </a:ln>
          </p:spPr>
        </p:pic>
        <p:pic>
          <p:nvPicPr>
            <p:cNvPr id="60" name="Picture 59" descr="Argentina.jpg"/>
            <p:cNvPicPr>
              <a:picLocks noChangeAspect="1"/>
            </p:cNvPicPr>
            <p:nvPr/>
          </p:nvPicPr>
          <p:blipFill>
            <a:blip r:embed="rId7"/>
            <a:stretch>
              <a:fillRect/>
            </a:stretch>
          </p:blipFill>
          <p:spPr>
            <a:xfrm>
              <a:off x="8218709" y="6427690"/>
              <a:ext cx="430216" cy="287434"/>
            </a:xfrm>
            <a:prstGeom prst="rect">
              <a:avLst/>
            </a:prstGeom>
            <a:ln>
              <a:solidFill>
                <a:schemeClr val="bg1">
                  <a:lumMod val="85000"/>
                </a:schemeClr>
              </a:solidFill>
            </a:ln>
          </p:spPr>
        </p:pic>
        <p:pic>
          <p:nvPicPr>
            <p:cNvPr id="61" name="Picture 60" descr="Australia.jpg"/>
            <p:cNvPicPr>
              <a:picLocks noChangeAspect="1"/>
            </p:cNvPicPr>
            <p:nvPr/>
          </p:nvPicPr>
          <p:blipFill>
            <a:blip r:embed="rId8"/>
            <a:stretch>
              <a:fillRect/>
            </a:stretch>
          </p:blipFill>
          <p:spPr>
            <a:xfrm>
              <a:off x="1003472" y="6356228"/>
              <a:ext cx="576266" cy="287435"/>
            </a:xfrm>
            <a:prstGeom prst="rect">
              <a:avLst/>
            </a:prstGeom>
            <a:ln>
              <a:solidFill>
                <a:schemeClr val="bg1">
                  <a:lumMod val="85000"/>
                </a:schemeClr>
              </a:solidFill>
            </a:ln>
          </p:spPr>
        </p:pic>
        <p:pic>
          <p:nvPicPr>
            <p:cNvPr id="62" name="Picture 61" descr="Belgium.GIF"/>
            <p:cNvPicPr>
              <a:picLocks noChangeAspect="1"/>
            </p:cNvPicPr>
            <p:nvPr/>
          </p:nvPicPr>
          <p:blipFill>
            <a:blip r:embed="rId9"/>
            <a:stretch>
              <a:fillRect/>
            </a:stretch>
          </p:blipFill>
          <p:spPr>
            <a:xfrm>
              <a:off x="289092" y="5713075"/>
              <a:ext cx="431803" cy="287434"/>
            </a:xfrm>
            <a:prstGeom prst="rect">
              <a:avLst/>
            </a:prstGeom>
            <a:ln>
              <a:solidFill>
                <a:schemeClr val="bg1">
                  <a:lumMod val="85000"/>
                </a:schemeClr>
              </a:solidFill>
            </a:ln>
          </p:spPr>
        </p:pic>
        <p:pic>
          <p:nvPicPr>
            <p:cNvPr id="63" name="Picture 62" descr="Cameroon.gif"/>
            <p:cNvPicPr>
              <a:picLocks noChangeAspect="1"/>
            </p:cNvPicPr>
            <p:nvPr/>
          </p:nvPicPr>
          <p:blipFill>
            <a:blip r:embed="rId10"/>
            <a:stretch>
              <a:fillRect/>
            </a:stretch>
          </p:blipFill>
          <p:spPr>
            <a:xfrm>
              <a:off x="8001221" y="6141844"/>
              <a:ext cx="431803" cy="287434"/>
            </a:xfrm>
            <a:prstGeom prst="rect">
              <a:avLst/>
            </a:prstGeom>
            <a:ln>
              <a:solidFill>
                <a:schemeClr val="bg1">
                  <a:lumMod val="85000"/>
                </a:schemeClr>
              </a:solidFill>
            </a:ln>
          </p:spPr>
        </p:pic>
        <p:pic>
          <p:nvPicPr>
            <p:cNvPr id="64" name="Picture 63" descr="Canada.gif"/>
            <p:cNvPicPr>
              <a:picLocks noChangeAspect="1"/>
            </p:cNvPicPr>
            <p:nvPr/>
          </p:nvPicPr>
          <p:blipFill>
            <a:blip r:embed="rId11"/>
            <a:stretch>
              <a:fillRect/>
            </a:stretch>
          </p:blipFill>
          <p:spPr>
            <a:xfrm>
              <a:off x="7072526" y="6427690"/>
              <a:ext cx="560392" cy="287434"/>
            </a:xfrm>
            <a:prstGeom prst="rect">
              <a:avLst/>
            </a:prstGeom>
            <a:ln>
              <a:solidFill>
                <a:schemeClr val="bg1">
                  <a:lumMod val="85000"/>
                </a:schemeClr>
              </a:solidFill>
            </a:ln>
          </p:spPr>
        </p:pic>
        <p:pic>
          <p:nvPicPr>
            <p:cNvPr id="116" name="Picture 115" descr="China.jpg"/>
            <p:cNvPicPr>
              <a:picLocks noChangeAspect="1"/>
            </p:cNvPicPr>
            <p:nvPr/>
          </p:nvPicPr>
          <p:blipFill>
            <a:blip r:embed="rId12"/>
            <a:stretch>
              <a:fillRect/>
            </a:stretch>
          </p:blipFill>
          <p:spPr>
            <a:xfrm>
              <a:off x="7644030" y="4998459"/>
              <a:ext cx="430216" cy="287434"/>
            </a:xfrm>
            <a:prstGeom prst="rect">
              <a:avLst/>
            </a:prstGeom>
            <a:ln>
              <a:solidFill>
                <a:schemeClr val="bg1">
                  <a:lumMod val="85000"/>
                </a:schemeClr>
              </a:solidFill>
            </a:ln>
          </p:spPr>
        </p:pic>
        <p:pic>
          <p:nvPicPr>
            <p:cNvPr id="117" name="Picture 116" descr="Colombia.jpg"/>
            <p:cNvPicPr>
              <a:picLocks noChangeAspect="1"/>
            </p:cNvPicPr>
            <p:nvPr/>
          </p:nvPicPr>
          <p:blipFill>
            <a:blip r:embed="rId13"/>
            <a:stretch>
              <a:fillRect/>
            </a:stretch>
          </p:blipFill>
          <p:spPr>
            <a:xfrm>
              <a:off x="7786906" y="5570152"/>
              <a:ext cx="431803" cy="287434"/>
            </a:xfrm>
            <a:prstGeom prst="rect">
              <a:avLst/>
            </a:prstGeom>
            <a:ln>
              <a:solidFill>
                <a:schemeClr val="bg1">
                  <a:lumMod val="85000"/>
                </a:schemeClr>
              </a:solidFill>
            </a:ln>
          </p:spPr>
        </p:pic>
        <p:pic>
          <p:nvPicPr>
            <p:cNvPr id="118" name="Picture 117" descr="Cuba.jpg"/>
            <p:cNvPicPr>
              <a:picLocks noChangeAspect="1"/>
            </p:cNvPicPr>
            <p:nvPr/>
          </p:nvPicPr>
          <p:blipFill>
            <a:blip r:embed="rId14"/>
            <a:stretch>
              <a:fillRect/>
            </a:stretch>
          </p:blipFill>
          <p:spPr>
            <a:xfrm>
              <a:off x="6929650" y="4784074"/>
              <a:ext cx="576267" cy="287435"/>
            </a:xfrm>
            <a:prstGeom prst="rect">
              <a:avLst/>
            </a:prstGeom>
            <a:ln>
              <a:solidFill>
                <a:schemeClr val="bg1">
                  <a:lumMod val="85000"/>
                </a:schemeClr>
              </a:solidFill>
            </a:ln>
          </p:spPr>
        </p:pic>
        <p:pic>
          <p:nvPicPr>
            <p:cNvPr id="119" name="Picture 118" descr="Czech.GIF"/>
            <p:cNvPicPr>
              <a:picLocks noChangeAspect="1"/>
            </p:cNvPicPr>
            <p:nvPr/>
          </p:nvPicPr>
          <p:blipFill>
            <a:blip r:embed="rId15"/>
            <a:stretch>
              <a:fillRect/>
            </a:stretch>
          </p:blipFill>
          <p:spPr>
            <a:xfrm>
              <a:off x="360529" y="6356228"/>
              <a:ext cx="431803" cy="287435"/>
            </a:xfrm>
            <a:prstGeom prst="rect">
              <a:avLst/>
            </a:prstGeom>
            <a:ln>
              <a:solidFill>
                <a:schemeClr val="bg1">
                  <a:lumMod val="85000"/>
                </a:schemeClr>
              </a:solidFill>
            </a:ln>
          </p:spPr>
        </p:pic>
        <p:pic>
          <p:nvPicPr>
            <p:cNvPr id="120" name="Picture 119" descr="Ecuador.jpg"/>
            <p:cNvPicPr>
              <a:picLocks noChangeAspect="1"/>
            </p:cNvPicPr>
            <p:nvPr/>
          </p:nvPicPr>
          <p:blipFill>
            <a:blip r:embed="rId16"/>
            <a:stretch>
              <a:fillRect/>
            </a:stretch>
          </p:blipFill>
          <p:spPr>
            <a:xfrm>
              <a:off x="503405" y="4998459"/>
              <a:ext cx="542929" cy="287434"/>
            </a:xfrm>
            <a:prstGeom prst="rect">
              <a:avLst/>
            </a:prstGeom>
            <a:ln>
              <a:solidFill>
                <a:schemeClr val="bg1">
                  <a:lumMod val="85000"/>
                </a:schemeClr>
              </a:solidFill>
            </a:ln>
          </p:spPr>
        </p:pic>
        <p:pic>
          <p:nvPicPr>
            <p:cNvPr id="121" name="Picture 120" descr="Egypt.jpg"/>
            <p:cNvPicPr>
              <a:picLocks noChangeAspect="1"/>
            </p:cNvPicPr>
            <p:nvPr/>
          </p:nvPicPr>
          <p:blipFill>
            <a:blip r:embed="rId17"/>
            <a:stretch>
              <a:fillRect/>
            </a:stretch>
          </p:blipFill>
          <p:spPr>
            <a:xfrm>
              <a:off x="3143437" y="5069920"/>
              <a:ext cx="430215" cy="287435"/>
            </a:xfrm>
            <a:prstGeom prst="rect">
              <a:avLst/>
            </a:prstGeom>
            <a:ln>
              <a:solidFill>
                <a:schemeClr val="bg1">
                  <a:lumMod val="85000"/>
                </a:schemeClr>
              </a:solidFill>
            </a:ln>
          </p:spPr>
        </p:pic>
        <p:pic>
          <p:nvPicPr>
            <p:cNvPr id="122" name="Picture 121" descr="El Salvador.gif"/>
            <p:cNvPicPr>
              <a:picLocks noChangeAspect="1"/>
            </p:cNvPicPr>
            <p:nvPr/>
          </p:nvPicPr>
          <p:blipFill>
            <a:blip r:embed="rId18"/>
            <a:stretch>
              <a:fillRect/>
            </a:stretch>
          </p:blipFill>
          <p:spPr>
            <a:xfrm>
              <a:off x="4000693" y="5141382"/>
              <a:ext cx="444503" cy="287434"/>
            </a:xfrm>
            <a:prstGeom prst="rect">
              <a:avLst/>
            </a:prstGeom>
            <a:ln>
              <a:solidFill>
                <a:schemeClr val="bg1">
                  <a:lumMod val="85000"/>
                </a:schemeClr>
              </a:solidFill>
            </a:ln>
          </p:spPr>
        </p:pic>
        <p:pic>
          <p:nvPicPr>
            <p:cNvPr id="123" name="Picture 122" descr="Georgia.gif"/>
            <p:cNvPicPr>
              <a:picLocks noChangeAspect="1"/>
            </p:cNvPicPr>
            <p:nvPr/>
          </p:nvPicPr>
          <p:blipFill>
            <a:blip r:embed="rId19"/>
            <a:stretch>
              <a:fillRect/>
            </a:stretch>
          </p:blipFill>
          <p:spPr>
            <a:xfrm>
              <a:off x="3643502" y="5498690"/>
              <a:ext cx="431803" cy="287435"/>
            </a:xfrm>
            <a:prstGeom prst="rect">
              <a:avLst/>
            </a:prstGeom>
            <a:ln>
              <a:solidFill>
                <a:schemeClr val="bg1">
                  <a:lumMod val="85000"/>
                </a:schemeClr>
              </a:solidFill>
            </a:ln>
          </p:spPr>
        </p:pic>
        <p:pic>
          <p:nvPicPr>
            <p:cNvPr id="124" name="Picture 123" descr="Ghana.jpg"/>
            <p:cNvPicPr>
              <a:picLocks noChangeAspect="1"/>
            </p:cNvPicPr>
            <p:nvPr/>
          </p:nvPicPr>
          <p:blipFill>
            <a:blip r:embed="rId20"/>
            <a:stretch>
              <a:fillRect/>
            </a:stretch>
          </p:blipFill>
          <p:spPr>
            <a:xfrm>
              <a:off x="2360793" y="6356228"/>
              <a:ext cx="430216" cy="287435"/>
            </a:xfrm>
            <a:prstGeom prst="rect">
              <a:avLst/>
            </a:prstGeom>
            <a:ln>
              <a:solidFill>
                <a:schemeClr val="bg1">
                  <a:lumMod val="85000"/>
                </a:schemeClr>
              </a:solidFill>
            </a:ln>
          </p:spPr>
        </p:pic>
        <p:pic>
          <p:nvPicPr>
            <p:cNvPr id="125" name="Picture 124" descr="India.gif"/>
            <p:cNvPicPr>
              <a:picLocks noChangeAspect="1"/>
            </p:cNvPicPr>
            <p:nvPr/>
          </p:nvPicPr>
          <p:blipFill>
            <a:blip r:embed="rId21"/>
            <a:stretch>
              <a:fillRect/>
            </a:stretch>
          </p:blipFill>
          <p:spPr>
            <a:xfrm>
              <a:off x="4286445" y="5713075"/>
              <a:ext cx="431803" cy="287434"/>
            </a:xfrm>
            <a:prstGeom prst="rect">
              <a:avLst/>
            </a:prstGeom>
            <a:ln>
              <a:solidFill>
                <a:schemeClr val="bg1">
                  <a:lumMod val="85000"/>
                </a:schemeClr>
              </a:solidFill>
            </a:ln>
          </p:spPr>
        </p:pic>
        <p:pic>
          <p:nvPicPr>
            <p:cNvPr id="126" name="Picture 125" descr="Indonesia.jpg"/>
            <p:cNvPicPr>
              <a:picLocks noChangeAspect="1"/>
            </p:cNvPicPr>
            <p:nvPr/>
          </p:nvPicPr>
          <p:blipFill>
            <a:blip r:embed="rId22"/>
            <a:stretch>
              <a:fillRect/>
            </a:stretch>
          </p:blipFill>
          <p:spPr>
            <a:xfrm>
              <a:off x="3857817" y="6499151"/>
              <a:ext cx="430215" cy="287435"/>
            </a:xfrm>
            <a:prstGeom prst="rect">
              <a:avLst/>
            </a:prstGeom>
            <a:ln>
              <a:solidFill>
                <a:schemeClr val="bg1">
                  <a:lumMod val="85000"/>
                </a:schemeClr>
              </a:solidFill>
            </a:ln>
          </p:spPr>
        </p:pic>
        <p:pic>
          <p:nvPicPr>
            <p:cNvPr id="127" name="Picture 126" descr="Iran.gif"/>
            <p:cNvPicPr>
              <a:picLocks noChangeAspect="1"/>
            </p:cNvPicPr>
            <p:nvPr/>
          </p:nvPicPr>
          <p:blipFill>
            <a:blip r:embed="rId23"/>
            <a:stretch>
              <a:fillRect/>
            </a:stretch>
          </p:blipFill>
          <p:spPr>
            <a:xfrm>
              <a:off x="4500758" y="6213305"/>
              <a:ext cx="520704" cy="287435"/>
            </a:xfrm>
            <a:prstGeom prst="rect">
              <a:avLst/>
            </a:prstGeom>
            <a:ln>
              <a:solidFill>
                <a:schemeClr val="bg1">
                  <a:lumMod val="85000"/>
                </a:schemeClr>
              </a:solidFill>
            </a:ln>
          </p:spPr>
        </p:pic>
        <p:pic>
          <p:nvPicPr>
            <p:cNvPr id="128" name="Picture 127" descr="Iraq.gif"/>
            <p:cNvPicPr>
              <a:picLocks noChangeAspect="1"/>
            </p:cNvPicPr>
            <p:nvPr/>
          </p:nvPicPr>
          <p:blipFill>
            <a:blip r:embed="rId24"/>
            <a:stretch>
              <a:fillRect/>
            </a:stretch>
          </p:blipFill>
          <p:spPr>
            <a:xfrm>
              <a:off x="5000825" y="5784536"/>
              <a:ext cx="431803" cy="287435"/>
            </a:xfrm>
            <a:prstGeom prst="rect">
              <a:avLst/>
            </a:prstGeom>
            <a:ln>
              <a:solidFill>
                <a:schemeClr val="bg1">
                  <a:lumMod val="85000"/>
                </a:schemeClr>
              </a:solidFill>
            </a:ln>
          </p:spPr>
        </p:pic>
        <p:pic>
          <p:nvPicPr>
            <p:cNvPr id="129" name="Picture 128" descr="Italy.jpg"/>
            <p:cNvPicPr>
              <a:picLocks noChangeAspect="1"/>
            </p:cNvPicPr>
            <p:nvPr/>
          </p:nvPicPr>
          <p:blipFill>
            <a:blip r:embed="rId25"/>
            <a:stretch>
              <a:fillRect/>
            </a:stretch>
          </p:blipFill>
          <p:spPr>
            <a:xfrm>
              <a:off x="5572329" y="4855536"/>
              <a:ext cx="430215" cy="287434"/>
            </a:xfrm>
            <a:prstGeom prst="rect">
              <a:avLst/>
            </a:prstGeom>
            <a:ln>
              <a:solidFill>
                <a:schemeClr val="bg1">
                  <a:lumMod val="85000"/>
                </a:schemeClr>
              </a:solidFill>
            </a:ln>
          </p:spPr>
        </p:pic>
        <p:pic>
          <p:nvPicPr>
            <p:cNvPr id="130" name="Picture 129" descr="Jamaica.gif"/>
            <p:cNvPicPr>
              <a:picLocks noChangeAspect="1"/>
            </p:cNvPicPr>
            <p:nvPr/>
          </p:nvPicPr>
          <p:blipFill>
            <a:blip r:embed="rId26"/>
            <a:stretch>
              <a:fillRect/>
            </a:stretch>
          </p:blipFill>
          <p:spPr>
            <a:xfrm>
              <a:off x="5429453" y="6499151"/>
              <a:ext cx="576266" cy="287435"/>
            </a:xfrm>
            <a:prstGeom prst="rect">
              <a:avLst/>
            </a:prstGeom>
            <a:ln>
              <a:solidFill>
                <a:schemeClr val="bg1">
                  <a:lumMod val="85000"/>
                </a:schemeClr>
              </a:solidFill>
            </a:ln>
          </p:spPr>
        </p:pic>
        <p:pic>
          <p:nvPicPr>
            <p:cNvPr id="131" name="Picture 130" descr="Japan.gif"/>
            <p:cNvPicPr>
              <a:picLocks noChangeAspect="1"/>
            </p:cNvPicPr>
            <p:nvPr/>
          </p:nvPicPr>
          <p:blipFill>
            <a:blip r:embed="rId27"/>
            <a:stretch>
              <a:fillRect/>
            </a:stretch>
          </p:blipFill>
          <p:spPr>
            <a:xfrm>
              <a:off x="6215270" y="5141382"/>
              <a:ext cx="425453" cy="287434"/>
            </a:xfrm>
            <a:prstGeom prst="rect">
              <a:avLst/>
            </a:prstGeom>
            <a:ln>
              <a:solidFill>
                <a:schemeClr val="bg1">
                  <a:lumMod val="85000"/>
                </a:schemeClr>
              </a:solidFill>
            </a:ln>
          </p:spPr>
        </p:pic>
        <p:pic>
          <p:nvPicPr>
            <p:cNvPr id="132" name="Picture 131" descr="Kenya.gif"/>
            <p:cNvPicPr>
              <a:picLocks noChangeAspect="1"/>
            </p:cNvPicPr>
            <p:nvPr/>
          </p:nvPicPr>
          <p:blipFill>
            <a:blip r:embed="rId28"/>
            <a:stretch>
              <a:fillRect/>
            </a:stretch>
          </p:blipFill>
          <p:spPr>
            <a:xfrm>
              <a:off x="7143965" y="5284305"/>
              <a:ext cx="439740" cy="287434"/>
            </a:xfrm>
            <a:prstGeom prst="rect">
              <a:avLst/>
            </a:prstGeom>
            <a:ln>
              <a:solidFill>
                <a:schemeClr val="bg1">
                  <a:lumMod val="85000"/>
                </a:schemeClr>
              </a:solidFill>
            </a:ln>
          </p:spPr>
        </p:pic>
        <p:pic>
          <p:nvPicPr>
            <p:cNvPr id="133" name="Picture 132" descr="Malaysia.jpg"/>
            <p:cNvPicPr>
              <a:picLocks noChangeAspect="1"/>
            </p:cNvPicPr>
            <p:nvPr/>
          </p:nvPicPr>
          <p:blipFill>
            <a:blip r:embed="rId29"/>
            <a:stretch>
              <a:fillRect/>
            </a:stretch>
          </p:blipFill>
          <p:spPr>
            <a:xfrm>
              <a:off x="7001089" y="5927459"/>
              <a:ext cx="576266" cy="287435"/>
            </a:xfrm>
            <a:prstGeom prst="rect">
              <a:avLst/>
            </a:prstGeom>
            <a:ln>
              <a:solidFill>
                <a:schemeClr val="bg1">
                  <a:lumMod val="85000"/>
                </a:schemeClr>
              </a:solidFill>
            </a:ln>
          </p:spPr>
        </p:pic>
        <p:pic>
          <p:nvPicPr>
            <p:cNvPr id="134" name="Picture 133" descr="Mexico.jpg"/>
            <p:cNvPicPr>
              <a:picLocks noChangeAspect="1"/>
            </p:cNvPicPr>
            <p:nvPr/>
          </p:nvPicPr>
          <p:blipFill>
            <a:blip r:embed="rId30"/>
            <a:stretch>
              <a:fillRect/>
            </a:stretch>
          </p:blipFill>
          <p:spPr>
            <a:xfrm>
              <a:off x="2857685" y="6427690"/>
              <a:ext cx="476253" cy="287434"/>
            </a:xfrm>
            <a:prstGeom prst="rect">
              <a:avLst/>
            </a:prstGeom>
            <a:ln>
              <a:solidFill>
                <a:schemeClr val="bg1">
                  <a:lumMod val="85000"/>
                </a:schemeClr>
              </a:solidFill>
            </a:ln>
          </p:spPr>
        </p:pic>
        <p:pic>
          <p:nvPicPr>
            <p:cNvPr id="135" name="Picture 134" descr="Nigeria.jpg"/>
            <p:cNvPicPr>
              <a:picLocks noChangeAspect="1"/>
            </p:cNvPicPr>
            <p:nvPr/>
          </p:nvPicPr>
          <p:blipFill>
            <a:blip r:embed="rId31"/>
            <a:stretch>
              <a:fillRect/>
            </a:stretch>
          </p:blipFill>
          <p:spPr>
            <a:xfrm>
              <a:off x="1000297" y="5855998"/>
              <a:ext cx="576266" cy="287434"/>
            </a:xfrm>
            <a:prstGeom prst="rect">
              <a:avLst/>
            </a:prstGeom>
            <a:ln>
              <a:solidFill>
                <a:schemeClr val="bg1">
                  <a:lumMod val="85000"/>
                </a:schemeClr>
              </a:solidFill>
            </a:ln>
          </p:spPr>
        </p:pic>
        <p:pic>
          <p:nvPicPr>
            <p:cNvPr id="136" name="Picture 135" descr="Peru.gif"/>
            <p:cNvPicPr>
              <a:picLocks noChangeAspect="1"/>
            </p:cNvPicPr>
            <p:nvPr/>
          </p:nvPicPr>
          <p:blipFill>
            <a:blip r:embed="rId32"/>
            <a:stretch>
              <a:fillRect/>
            </a:stretch>
          </p:blipFill>
          <p:spPr>
            <a:xfrm>
              <a:off x="1143173" y="5284305"/>
              <a:ext cx="425453" cy="287434"/>
            </a:xfrm>
            <a:prstGeom prst="rect">
              <a:avLst/>
            </a:prstGeom>
            <a:ln>
              <a:solidFill>
                <a:schemeClr val="bg1">
                  <a:lumMod val="85000"/>
                </a:schemeClr>
              </a:solidFill>
            </a:ln>
          </p:spPr>
        </p:pic>
        <p:pic>
          <p:nvPicPr>
            <p:cNvPr id="137" name="Picture 136" descr="Saudi Arabia.jpg"/>
            <p:cNvPicPr>
              <a:picLocks noChangeAspect="1"/>
            </p:cNvPicPr>
            <p:nvPr/>
          </p:nvPicPr>
          <p:blipFill>
            <a:blip r:embed="rId33"/>
            <a:stretch>
              <a:fillRect/>
            </a:stretch>
          </p:blipFill>
          <p:spPr>
            <a:xfrm>
              <a:off x="1786114" y="5069920"/>
              <a:ext cx="430216" cy="287435"/>
            </a:xfrm>
            <a:prstGeom prst="rect">
              <a:avLst/>
            </a:prstGeom>
            <a:ln>
              <a:solidFill>
                <a:schemeClr val="bg1">
                  <a:lumMod val="85000"/>
                </a:schemeClr>
              </a:solidFill>
            </a:ln>
          </p:spPr>
        </p:pic>
        <p:pic>
          <p:nvPicPr>
            <p:cNvPr id="138" name="Picture 137" descr="Serbia.gif"/>
            <p:cNvPicPr>
              <a:picLocks noChangeAspect="1"/>
            </p:cNvPicPr>
            <p:nvPr/>
          </p:nvPicPr>
          <p:blipFill>
            <a:blip r:embed="rId34"/>
            <a:stretch>
              <a:fillRect/>
            </a:stretch>
          </p:blipFill>
          <p:spPr>
            <a:xfrm>
              <a:off x="4715073" y="5141382"/>
              <a:ext cx="592141" cy="287434"/>
            </a:xfrm>
            <a:prstGeom prst="rect">
              <a:avLst/>
            </a:prstGeom>
            <a:ln>
              <a:solidFill>
                <a:schemeClr val="bg1">
                  <a:lumMod val="85000"/>
                </a:schemeClr>
              </a:solidFill>
            </a:ln>
          </p:spPr>
        </p:pic>
        <p:pic>
          <p:nvPicPr>
            <p:cNvPr id="139" name="Picture 138" descr="Singapore.gif"/>
            <p:cNvPicPr>
              <a:picLocks noChangeAspect="1"/>
            </p:cNvPicPr>
            <p:nvPr/>
          </p:nvPicPr>
          <p:blipFill>
            <a:blip r:embed="rId35"/>
            <a:stretch>
              <a:fillRect/>
            </a:stretch>
          </p:blipFill>
          <p:spPr>
            <a:xfrm>
              <a:off x="6429585" y="6213305"/>
              <a:ext cx="493715" cy="287435"/>
            </a:xfrm>
            <a:prstGeom prst="rect">
              <a:avLst/>
            </a:prstGeom>
            <a:ln>
              <a:solidFill>
                <a:schemeClr val="bg1">
                  <a:lumMod val="85000"/>
                </a:schemeClr>
              </a:solidFill>
            </a:ln>
          </p:spPr>
        </p:pic>
        <p:pic>
          <p:nvPicPr>
            <p:cNvPr id="140" name="Picture 139" descr="Slovakia.jpg"/>
            <p:cNvPicPr>
              <a:picLocks noChangeAspect="1"/>
            </p:cNvPicPr>
            <p:nvPr/>
          </p:nvPicPr>
          <p:blipFill>
            <a:blip r:embed="rId36"/>
            <a:stretch>
              <a:fillRect/>
            </a:stretch>
          </p:blipFill>
          <p:spPr>
            <a:xfrm>
              <a:off x="6501022" y="5498690"/>
              <a:ext cx="430216" cy="287435"/>
            </a:xfrm>
            <a:prstGeom prst="rect">
              <a:avLst/>
            </a:prstGeom>
            <a:ln>
              <a:solidFill>
                <a:schemeClr val="bg1">
                  <a:lumMod val="85000"/>
                </a:schemeClr>
              </a:solidFill>
            </a:ln>
          </p:spPr>
        </p:pic>
        <p:pic>
          <p:nvPicPr>
            <p:cNvPr id="141" name="Picture 140" descr="South Africa.jpg"/>
            <p:cNvPicPr>
              <a:picLocks noChangeAspect="1"/>
            </p:cNvPicPr>
            <p:nvPr/>
          </p:nvPicPr>
          <p:blipFill>
            <a:blip r:embed="rId37"/>
            <a:stretch>
              <a:fillRect/>
            </a:stretch>
          </p:blipFill>
          <p:spPr>
            <a:xfrm>
              <a:off x="5786642" y="5927459"/>
              <a:ext cx="479428" cy="287435"/>
            </a:xfrm>
            <a:prstGeom prst="rect">
              <a:avLst/>
            </a:prstGeom>
            <a:ln>
              <a:solidFill>
                <a:schemeClr val="bg1">
                  <a:lumMod val="85000"/>
                </a:schemeClr>
              </a:solidFill>
            </a:ln>
          </p:spPr>
        </p:pic>
        <p:pic>
          <p:nvPicPr>
            <p:cNvPr id="142" name="Picture 141" descr="Spain.GIF"/>
            <p:cNvPicPr>
              <a:picLocks noChangeAspect="1"/>
            </p:cNvPicPr>
            <p:nvPr/>
          </p:nvPicPr>
          <p:blipFill>
            <a:blip r:embed="rId38"/>
            <a:stretch>
              <a:fillRect/>
            </a:stretch>
          </p:blipFill>
          <p:spPr>
            <a:xfrm>
              <a:off x="5643766" y="5355766"/>
              <a:ext cx="444503" cy="287435"/>
            </a:xfrm>
            <a:prstGeom prst="rect">
              <a:avLst/>
            </a:prstGeom>
            <a:ln>
              <a:solidFill>
                <a:schemeClr val="bg1">
                  <a:lumMod val="85000"/>
                </a:schemeClr>
              </a:solidFill>
            </a:ln>
          </p:spPr>
        </p:pic>
        <p:pic>
          <p:nvPicPr>
            <p:cNvPr id="143" name="Picture 142" descr="Sri Lanka.jpg"/>
            <p:cNvPicPr>
              <a:picLocks noChangeAspect="1"/>
            </p:cNvPicPr>
            <p:nvPr/>
          </p:nvPicPr>
          <p:blipFill>
            <a:blip r:embed="rId39"/>
            <a:stretch>
              <a:fillRect/>
            </a:stretch>
          </p:blipFill>
          <p:spPr>
            <a:xfrm>
              <a:off x="3357750" y="6070382"/>
              <a:ext cx="571504" cy="287435"/>
            </a:xfrm>
            <a:prstGeom prst="rect">
              <a:avLst/>
            </a:prstGeom>
            <a:ln>
              <a:solidFill>
                <a:schemeClr val="bg1">
                  <a:lumMod val="85000"/>
                </a:schemeClr>
              </a:solidFill>
            </a:ln>
          </p:spPr>
        </p:pic>
        <p:pic>
          <p:nvPicPr>
            <p:cNvPr id="144" name="Picture 143" descr="Tanzania.gif"/>
            <p:cNvPicPr>
              <a:picLocks noChangeAspect="1"/>
            </p:cNvPicPr>
            <p:nvPr/>
          </p:nvPicPr>
          <p:blipFill>
            <a:blip r:embed="rId40"/>
            <a:stretch>
              <a:fillRect/>
            </a:stretch>
          </p:blipFill>
          <p:spPr>
            <a:xfrm>
              <a:off x="1786114" y="6213305"/>
              <a:ext cx="431803" cy="287435"/>
            </a:xfrm>
            <a:prstGeom prst="rect">
              <a:avLst/>
            </a:prstGeom>
            <a:ln>
              <a:solidFill>
                <a:schemeClr val="bg1">
                  <a:lumMod val="85000"/>
                </a:schemeClr>
              </a:solidFill>
            </a:ln>
          </p:spPr>
        </p:pic>
        <p:pic>
          <p:nvPicPr>
            <p:cNvPr id="145" name="Picture 144" descr="Thailand.jpg"/>
            <p:cNvPicPr>
              <a:picLocks noChangeAspect="1"/>
            </p:cNvPicPr>
            <p:nvPr/>
          </p:nvPicPr>
          <p:blipFill>
            <a:blip r:embed="rId41"/>
            <a:stretch>
              <a:fillRect/>
            </a:stretch>
          </p:blipFill>
          <p:spPr>
            <a:xfrm>
              <a:off x="2571933" y="5998921"/>
              <a:ext cx="430215" cy="287434"/>
            </a:xfrm>
            <a:prstGeom prst="rect">
              <a:avLst/>
            </a:prstGeom>
            <a:ln>
              <a:solidFill>
                <a:schemeClr val="bg1">
                  <a:lumMod val="85000"/>
                </a:schemeClr>
              </a:solidFill>
            </a:ln>
          </p:spPr>
        </p:pic>
        <p:pic>
          <p:nvPicPr>
            <p:cNvPr id="146" name="Picture 145" descr="Tunisia.jpg"/>
            <p:cNvPicPr>
              <a:picLocks noChangeAspect="1"/>
            </p:cNvPicPr>
            <p:nvPr/>
          </p:nvPicPr>
          <p:blipFill>
            <a:blip r:embed="rId42"/>
            <a:stretch>
              <a:fillRect/>
            </a:stretch>
          </p:blipFill>
          <p:spPr>
            <a:xfrm>
              <a:off x="3000561" y="5570152"/>
              <a:ext cx="431803" cy="287434"/>
            </a:xfrm>
            <a:prstGeom prst="rect">
              <a:avLst/>
            </a:prstGeom>
            <a:ln>
              <a:solidFill>
                <a:schemeClr val="bg1">
                  <a:lumMod val="85000"/>
                </a:schemeClr>
              </a:solidFill>
            </a:ln>
          </p:spPr>
        </p:pic>
        <p:pic>
          <p:nvPicPr>
            <p:cNvPr id="147" name="Picture 146" descr="UK.gif"/>
            <p:cNvPicPr>
              <a:picLocks noChangeAspect="1"/>
            </p:cNvPicPr>
            <p:nvPr/>
          </p:nvPicPr>
          <p:blipFill>
            <a:blip r:embed="rId43"/>
            <a:stretch>
              <a:fillRect/>
            </a:stretch>
          </p:blipFill>
          <p:spPr>
            <a:xfrm>
              <a:off x="1786114" y="5570152"/>
              <a:ext cx="592142" cy="287434"/>
            </a:xfrm>
            <a:prstGeom prst="rect">
              <a:avLst/>
            </a:prstGeom>
            <a:ln>
              <a:solidFill>
                <a:schemeClr val="bg1">
                  <a:lumMod val="85000"/>
                </a:schemeClr>
              </a:solidFill>
            </a:ln>
          </p:spPr>
        </p:pic>
        <p:pic>
          <p:nvPicPr>
            <p:cNvPr id="148" name="Picture 147" descr="Bangladesh small.gif"/>
            <p:cNvPicPr>
              <a:picLocks noChangeAspect="1"/>
            </p:cNvPicPr>
            <p:nvPr/>
          </p:nvPicPr>
          <p:blipFill>
            <a:blip r:embed="rId44"/>
            <a:stretch>
              <a:fillRect/>
            </a:stretch>
          </p:blipFill>
          <p:spPr>
            <a:xfrm>
              <a:off x="2438582" y="5074685"/>
              <a:ext cx="479428" cy="287434"/>
            </a:xfrm>
            <a:prstGeom prst="rect">
              <a:avLst/>
            </a:prstGeom>
            <a:ln>
              <a:solidFill>
                <a:schemeClr val="bg1">
                  <a:lumMod val="85000"/>
                </a:schemeClr>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100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fade">
                                      <p:cBhvr>
                                        <p:cTn id="18" dur="1000"/>
                                        <p:tgtEl>
                                          <p:spTgt spid="113"/>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fade">
                                      <p:cBhvr>
                                        <p:cTn id="26" dur="1000"/>
                                        <p:tgtEl>
                                          <p:spTgt spid="114"/>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4" grpId="0"/>
      <p:bldP spid="1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1"/>
          <p:cNvSpPr>
            <a:spLocks noChangeArrowheads="1"/>
          </p:cNvSpPr>
          <p:nvPr/>
        </p:nvSpPr>
        <p:spPr bwMode="auto">
          <a:xfrm>
            <a:off x="1189038" y="2011363"/>
            <a:ext cx="3240087" cy="719137"/>
          </a:xfrm>
          <a:prstGeom prst="rect">
            <a:avLst/>
          </a:prstGeom>
          <a:noFill/>
          <a:ln w="12700">
            <a:solidFill>
              <a:srgbClr val="808080"/>
            </a:solidFill>
            <a:miter lim="800000"/>
            <a:headEnd/>
            <a:tailEnd/>
          </a:ln>
        </p:spPr>
        <p:txBody>
          <a:bodyPr anchor="ctr"/>
          <a:lstStyle/>
          <a:p>
            <a:pPr algn="ctr"/>
            <a:r>
              <a:rPr lang="en-US" sz="2400">
                <a:solidFill>
                  <a:srgbClr val="000000"/>
                </a:solidFill>
                <a:latin typeface="Calibri" pitchFamily="34" charset="0"/>
              </a:rPr>
              <a:t>10,096 </a:t>
            </a:r>
            <a:endParaRPr lang="en-US" altLang="ja-JP" sz="2400">
              <a:solidFill>
                <a:srgbClr val="000000"/>
              </a:solidFill>
              <a:latin typeface="Calibri" pitchFamily="34" charset="0"/>
            </a:endParaRPr>
          </a:p>
          <a:p>
            <a:pPr algn="ctr"/>
            <a:r>
              <a:rPr lang="ja-JP" altLang="en-US">
                <a:solidFill>
                  <a:srgbClr val="000000"/>
                </a:solidFill>
                <a:latin typeface="Calibri" pitchFamily="34" charset="0"/>
              </a:rPr>
              <a:t>トラネキサム酸投与群</a:t>
            </a:r>
          </a:p>
        </p:txBody>
      </p:sp>
      <p:sp>
        <p:nvSpPr>
          <p:cNvPr id="14339" name="Rectangle 114"/>
          <p:cNvSpPr>
            <a:spLocks noChangeArrowheads="1"/>
          </p:cNvSpPr>
          <p:nvPr/>
        </p:nvSpPr>
        <p:spPr bwMode="auto">
          <a:xfrm>
            <a:off x="4714875" y="2011363"/>
            <a:ext cx="3240088" cy="719137"/>
          </a:xfrm>
          <a:prstGeom prst="rect">
            <a:avLst/>
          </a:prstGeom>
          <a:noFill/>
          <a:ln w="12700">
            <a:solidFill>
              <a:srgbClr val="808080"/>
            </a:solidFill>
            <a:miter lim="800000"/>
            <a:headEnd/>
            <a:tailEnd/>
          </a:ln>
        </p:spPr>
        <p:txBody>
          <a:bodyPr lIns="72000" rIns="72000" anchor="ctr"/>
          <a:lstStyle/>
          <a:p>
            <a:pPr algn="ctr"/>
            <a:r>
              <a:rPr lang="en-US" sz="2400">
                <a:solidFill>
                  <a:srgbClr val="000000"/>
                </a:solidFill>
                <a:latin typeface="Calibri" pitchFamily="34" charset="0"/>
              </a:rPr>
              <a:t>10,115</a:t>
            </a:r>
            <a:endParaRPr lang="en-US" altLang="ja-JP" sz="2400">
              <a:solidFill>
                <a:srgbClr val="000000"/>
              </a:solidFill>
              <a:latin typeface="Calibri" pitchFamily="34" charset="0"/>
            </a:endParaRPr>
          </a:p>
          <a:p>
            <a:pPr algn="ctr"/>
            <a:r>
              <a:rPr lang="ja-JP" altLang="en-US">
                <a:solidFill>
                  <a:srgbClr val="000000"/>
                </a:solidFill>
                <a:latin typeface="Calibri" pitchFamily="34" charset="0"/>
              </a:rPr>
              <a:t>プラセボ投与群</a:t>
            </a:r>
          </a:p>
        </p:txBody>
      </p:sp>
      <p:sp>
        <p:nvSpPr>
          <p:cNvPr id="14340" name="Rectangle 117"/>
          <p:cNvSpPr>
            <a:spLocks noChangeArrowheads="1"/>
          </p:cNvSpPr>
          <p:nvPr/>
        </p:nvSpPr>
        <p:spPr bwMode="auto">
          <a:xfrm>
            <a:off x="1176338" y="4016375"/>
            <a:ext cx="3240087" cy="720725"/>
          </a:xfrm>
          <a:prstGeom prst="rect">
            <a:avLst/>
          </a:prstGeom>
          <a:noFill/>
          <a:ln w="12700">
            <a:solidFill>
              <a:srgbClr val="808080"/>
            </a:solidFill>
            <a:miter lim="800000"/>
            <a:headEnd/>
            <a:tailEnd/>
          </a:ln>
        </p:spPr>
        <p:txBody>
          <a:bodyPr lIns="72000" rIns="72000" anchor="ctr"/>
          <a:lstStyle/>
          <a:p>
            <a:pPr algn="ctr"/>
            <a:r>
              <a:rPr lang="en-GB" sz="2400">
                <a:solidFill>
                  <a:srgbClr val="000000"/>
                </a:solidFill>
                <a:latin typeface="Calibri" pitchFamily="34" charset="0"/>
              </a:rPr>
              <a:t>10,093</a:t>
            </a:r>
            <a:endParaRPr lang="en-GB" altLang="ja-JP" sz="2400">
              <a:solidFill>
                <a:srgbClr val="000000"/>
              </a:solidFill>
              <a:latin typeface="Calibri" pitchFamily="34" charset="0"/>
            </a:endParaRPr>
          </a:p>
          <a:p>
            <a:pPr algn="ctr"/>
            <a:r>
              <a:rPr lang="ja-JP" altLang="en-GB">
                <a:solidFill>
                  <a:srgbClr val="000000"/>
                </a:solidFill>
                <a:latin typeface="Calibri" pitchFamily="34" charset="0"/>
              </a:rPr>
              <a:t>ベースラインデータ</a:t>
            </a:r>
            <a:endParaRPr lang="ja-JP" altLang="en-US">
              <a:solidFill>
                <a:srgbClr val="000000"/>
              </a:solidFill>
              <a:latin typeface="Calibri" pitchFamily="34" charset="0"/>
            </a:endParaRPr>
          </a:p>
        </p:txBody>
      </p:sp>
      <p:sp>
        <p:nvSpPr>
          <p:cNvPr id="14341" name="Rectangle 120"/>
          <p:cNvSpPr>
            <a:spLocks noChangeArrowheads="1"/>
          </p:cNvSpPr>
          <p:nvPr/>
        </p:nvSpPr>
        <p:spPr bwMode="auto">
          <a:xfrm>
            <a:off x="4714875" y="4016375"/>
            <a:ext cx="3240088" cy="720725"/>
          </a:xfrm>
          <a:prstGeom prst="rect">
            <a:avLst/>
          </a:prstGeom>
          <a:noFill/>
          <a:ln w="12700">
            <a:solidFill>
              <a:srgbClr val="808080"/>
            </a:solidFill>
            <a:miter lim="800000"/>
            <a:headEnd/>
            <a:tailEnd/>
          </a:ln>
        </p:spPr>
        <p:txBody>
          <a:bodyPr lIns="72000" rIns="72000" anchor="ctr"/>
          <a:lstStyle/>
          <a:p>
            <a:pPr algn="ctr"/>
            <a:r>
              <a:rPr lang="en-GB" sz="2400">
                <a:solidFill>
                  <a:srgbClr val="000000"/>
                </a:solidFill>
                <a:latin typeface="Calibri" pitchFamily="34" charset="0"/>
              </a:rPr>
              <a:t>10,114 </a:t>
            </a:r>
            <a:endParaRPr lang="en-GB" altLang="ja-JP">
              <a:solidFill>
                <a:srgbClr val="000000"/>
              </a:solidFill>
              <a:latin typeface="Calibri" pitchFamily="34" charset="0"/>
            </a:endParaRPr>
          </a:p>
          <a:p>
            <a:pPr algn="ctr"/>
            <a:r>
              <a:rPr lang="ja-JP" altLang="en-US">
                <a:solidFill>
                  <a:srgbClr val="000000"/>
                </a:solidFill>
                <a:latin typeface="Calibri" pitchFamily="34" charset="0"/>
              </a:rPr>
              <a:t>ベースラインデータ</a:t>
            </a:r>
          </a:p>
        </p:txBody>
      </p:sp>
      <p:sp>
        <p:nvSpPr>
          <p:cNvPr id="14342" name="Rectangle 123"/>
          <p:cNvSpPr>
            <a:spLocks noChangeArrowheads="1"/>
          </p:cNvSpPr>
          <p:nvPr/>
        </p:nvSpPr>
        <p:spPr bwMode="auto">
          <a:xfrm>
            <a:off x="1185863" y="5991225"/>
            <a:ext cx="3240087" cy="719138"/>
          </a:xfrm>
          <a:prstGeom prst="rect">
            <a:avLst/>
          </a:prstGeom>
          <a:noFill/>
          <a:ln w="12700">
            <a:solidFill>
              <a:srgbClr val="808080"/>
            </a:solidFill>
            <a:miter lim="800000"/>
            <a:headEnd/>
            <a:tailEnd/>
          </a:ln>
        </p:spPr>
        <p:txBody>
          <a:bodyPr anchor="ctr"/>
          <a:lstStyle/>
          <a:p>
            <a:pPr algn="ctr"/>
            <a:r>
              <a:rPr lang="ja-JP" altLang="en-GB" sz="2000">
                <a:solidFill>
                  <a:srgbClr val="000000"/>
                </a:solidFill>
                <a:latin typeface="Calibri" pitchFamily="34" charset="0"/>
              </a:rPr>
              <a:t>最終追跡</a:t>
            </a:r>
            <a:r>
              <a:rPr lang="ja-JP" altLang="en-GB" sz="2400">
                <a:solidFill>
                  <a:srgbClr val="000000"/>
                </a:solidFill>
                <a:latin typeface="Calibri" pitchFamily="34" charset="0"/>
              </a:rPr>
              <a:t> </a:t>
            </a:r>
            <a:r>
              <a:rPr lang="en-GB" sz="2400">
                <a:solidFill>
                  <a:srgbClr val="000000"/>
                </a:solidFill>
                <a:latin typeface="Calibri" pitchFamily="34" charset="0"/>
              </a:rPr>
              <a:t>= 10,060 (99.7%)</a:t>
            </a:r>
            <a:endParaRPr lang="en-US" sz="2400">
              <a:solidFill>
                <a:srgbClr val="000000"/>
              </a:solidFill>
              <a:latin typeface="Calibri" pitchFamily="34" charset="0"/>
            </a:endParaRPr>
          </a:p>
        </p:txBody>
      </p:sp>
      <p:sp>
        <p:nvSpPr>
          <p:cNvPr id="14343" name="Rectangle 130"/>
          <p:cNvSpPr>
            <a:spLocks noChangeArrowheads="1"/>
          </p:cNvSpPr>
          <p:nvPr/>
        </p:nvSpPr>
        <p:spPr bwMode="auto">
          <a:xfrm>
            <a:off x="4714875" y="5994400"/>
            <a:ext cx="3240088" cy="720725"/>
          </a:xfrm>
          <a:prstGeom prst="rect">
            <a:avLst/>
          </a:prstGeom>
          <a:noFill/>
          <a:ln w="12700">
            <a:solidFill>
              <a:srgbClr val="808080"/>
            </a:solidFill>
            <a:miter lim="800000"/>
            <a:headEnd/>
            <a:tailEnd/>
          </a:ln>
        </p:spPr>
        <p:txBody>
          <a:bodyPr anchor="ctr"/>
          <a:lstStyle/>
          <a:p>
            <a:pPr algn="ctr"/>
            <a:r>
              <a:rPr lang="ja-JP" altLang="en-GB" sz="2000">
                <a:solidFill>
                  <a:srgbClr val="000000"/>
                </a:solidFill>
                <a:latin typeface="Calibri" pitchFamily="34" charset="0"/>
              </a:rPr>
              <a:t>最終追跡</a:t>
            </a:r>
            <a:r>
              <a:rPr lang="en-GB" sz="2400">
                <a:solidFill>
                  <a:srgbClr val="000000"/>
                </a:solidFill>
                <a:latin typeface="Calibri" pitchFamily="34" charset="0"/>
              </a:rPr>
              <a:t>= 10,067 (99.5%)</a:t>
            </a:r>
            <a:endParaRPr lang="en-US" sz="2400">
              <a:solidFill>
                <a:srgbClr val="000000"/>
              </a:solidFill>
              <a:latin typeface="Calibri" pitchFamily="34" charset="0"/>
            </a:endParaRPr>
          </a:p>
        </p:txBody>
      </p:sp>
      <p:sp>
        <p:nvSpPr>
          <p:cNvPr id="14344" name="Rectangle 137"/>
          <p:cNvSpPr>
            <a:spLocks noChangeArrowheads="1"/>
          </p:cNvSpPr>
          <p:nvPr/>
        </p:nvSpPr>
        <p:spPr bwMode="auto">
          <a:xfrm>
            <a:off x="2565400" y="830263"/>
            <a:ext cx="4013200" cy="719137"/>
          </a:xfrm>
          <a:prstGeom prst="rect">
            <a:avLst/>
          </a:prstGeom>
          <a:noFill/>
          <a:ln w="12700">
            <a:solidFill>
              <a:srgbClr val="808080"/>
            </a:solidFill>
            <a:miter lim="800000"/>
            <a:headEnd/>
            <a:tailEnd/>
          </a:ln>
        </p:spPr>
        <p:txBody>
          <a:bodyPr anchor="ctr"/>
          <a:lstStyle/>
          <a:p>
            <a:pPr algn="ctr"/>
            <a:r>
              <a:rPr lang="en-GB" sz="2400">
                <a:solidFill>
                  <a:srgbClr val="000000"/>
                </a:solidFill>
                <a:latin typeface="Calibri" pitchFamily="34" charset="0"/>
              </a:rPr>
              <a:t>20,211 </a:t>
            </a:r>
            <a:r>
              <a:rPr lang="ja-JP" altLang="en-GB" sz="2000">
                <a:solidFill>
                  <a:srgbClr val="000000"/>
                </a:solidFill>
                <a:latin typeface="Calibri" pitchFamily="34" charset="0"/>
              </a:rPr>
              <a:t>無作為割付け</a:t>
            </a:r>
            <a:endParaRPr lang="ja-JP" altLang="en-US" sz="2000">
              <a:solidFill>
                <a:srgbClr val="000000"/>
              </a:solidFill>
              <a:latin typeface="Calibri" pitchFamily="34" charset="0"/>
            </a:endParaRPr>
          </a:p>
        </p:txBody>
      </p:sp>
      <p:sp>
        <p:nvSpPr>
          <p:cNvPr id="33" name="Line 150"/>
          <p:cNvSpPr>
            <a:spLocks noChangeShapeType="1"/>
          </p:cNvSpPr>
          <p:nvPr/>
        </p:nvSpPr>
        <p:spPr bwMode="auto">
          <a:xfrm>
            <a:off x="2619375" y="3387725"/>
            <a:ext cx="144463" cy="1588"/>
          </a:xfrm>
          <a:prstGeom prst="line">
            <a:avLst/>
          </a:prstGeom>
          <a:noFill/>
          <a:ln w="12700">
            <a:solidFill>
              <a:srgbClr val="808080"/>
            </a:solidFill>
            <a:round/>
            <a:headEnd/>
            <a:tailEnd/>
          </a:ln>
        </p:spPr>
        <p:txBody>
          <a:bodyPr/>
          <a:lstStyle/>
          <a:p>
            <a:pPr fontAlgn="auto">
              <a:spcBef>
                <a:spcPts val="0"/>
              </a:spcBef>
              <a:spcAft>
                <a:spcPts val="0"/>
              </a:spcAft>
              <a:defRPr/>
            </a:pPr>
            <a:endParaRPr lang="en-US" kern="0">
              <a:solidFill>
                <a:srgbClr val="000000"/>
              </a:solidFill>
              <a:latin typeface="Calibri" pitchFamily="34" charset="0"/>
            </a:endParaRPr>
          </a:p>
        </p:txBody>
      </p:sp>
      <p:sp>
        <p:nvSpPr>
          <p:cNvPr id="34" name="Line 153"/>
          <p:cNvSpPr>
            <a:spLocks noChangeShapeType="1"/>
          </p:cNvSpPr>
          <p:nvPr/>
        </p:nvSpPr>
        <p:spPr bwMode="auto">
          <a:xfrm>
            <a:off x="2816225" y="1749425"/>
            <a:ext cx="3529013" cy="1588"/>
          </a:xfrm>
          <a:prstGeom prst="line">
            <a:avLst/>
          </a:prstGeom>
          <a:noFill/>
          <a:ln w="12700">
            <a:solidFill>
              <a:srgbClr val="808080"/>
            </a:solidFill>
            <a:round/>
            <a:headEnd/>
            <a:tailEnd/>
          </a:ln>
        </p:spPr>
        <p:txBody>
          <a:bodyPr/>
          <a:lstStyle/>
          <a:p>
            <a:pPr fontAlgn="auto">
              <a:spcBef>
                <a:spcPts val="0"/>
              </a:spcBef>
              <a:spcAft>
                <a:spcPts val="0"/>
              </a:spcAft>
              <a:defRPr/>
            </a:pPr>
            <a:endParaRPr lang="en-US" kern="0">
              <a:solidFill>
                <a:srgbClr val="000000"/>
              </a:solidFill>
              <a:latin typeface="Calibri" pitchFamily="34" charset="0"/>
            </a:endParaRPr>
          </a:p>
        </p:txBody>
      </p:sp>
      <p:sp>
        <p:nvSpPr>
          <p:cNvPr id="35" name="Line 202"/>
          <p:cNvSpPr>
            <a:spLocks noChangeShapeType="1"/>
          </p:cNvSpPr>
          <p:nvPr/>
        </p:nvSpPr>
        <p:spPr bwMode="auto">
          <a:xfrm>
            <a:off x="4567238" y="1544638"/>
            <a:ext cx="1587" cy="206375"/>
          </a:xfrm>
          <a:prstGeom prst="line">
            <a:avLst/>
          </a:prstGeom>
          <a:noFill/>
          <a:ln w="12700">
            <a:solidFill>
              <a:srgbClr val="808080"/>
            </a:solidFill>
            <a:round/>
            <a:headEnd/>
            <a:tailEnd/>
          </a:ln>
          <a:effectLst/>
        </p:spPr>
        <p:txBody>
          <a:bodyPr/>
          <a:lstStyle/>
          <a:p>
            <a:pPr fontAlgn="auto">
              <a:spcBef>
                <a:spcPts val="0"/>
              </a:spcBef>
              <a:spcAft>
                <a:spcPts val="0"/>
              </a:spcAft>
              <a:defRPr/>
            </a:pPr>
            <a:endParaRPr lang="en-US" kern="0">
              <a:solidFill>
                <a:srgbClr val="000000"/>
              </a:solidFill>
              <a:latin typeface="Calibri" pitchFamily="34" charset="0"/>
            </a:endParaRPr>
          </a:p>
        </p:txBody>
      </p:sp>
      <p:cxnSp>
        <p:nvCxnSpPr>
          <p:cNvPr id="14348" name="Straight Arrow Connector 35"/>
          <p:cNvCxnSpPr>
            <a:cxnSpLocks noChangeShapeType="1"/>
          </p:cNvCxnSpPr>
          <p:nvPr/>
        </p:nvCxnSpPr>
        <p:spPr bwMode="auto">
          <a:xfrm rot="16200000" flipH="1">
            <a:off x="2155032" y="3364706"/>
            <a:ext cx="1258888" cy="3175"/>
          </a:xfrm>
          <a:prstGeom prst="straightConnector1">
            <a:avLst/>
          </a:prstGeom>
          <a:noFill/>
          <a:ln w="12700" algn="ctr">
            <a:solidFill>
              <a:srgbClr val="808080"/>
            </a:solidFill>
            <a:round/>
            <a:headEnd/>
            <a:tailEnd type="arrow" w="med" len="med"/>
          </a:ln>
        </p:spPr>
      </p:cxnSp>
      <p:cxnSp>
        <p:nvCxnSpPr>
          <p:cNvPr id="14349" name="Straight Arrow Connector 36"/>
          <p:cNvCxnSpPr>
            <a:cxnSpLocks noChangeShapeType="1"/>
          </p:cNvCxnSpPr>
          <p:nvPr/>
        </p:nvCxnSpPr>
        <p:spPr bwMode="auto">
          <a:xfrm rot="16200000" flipH="1">
            <a:off x="5703094" y="3364706"/>
            <a:ext cx="1258888" cy="3175"/>
          </a:xfrm>
          <a:prstGeom prst="straightConnector1">
            <a:avLst/>
          </a:prstGeom>
          <a:noFill/>
          <a:ln w="12700" algn="ctr">
            <a:solidFill>
              <a:srgbClr val="808080"/>
            </a:solidFill>
            <a:round/>
            <a:headEnd/>
            <a:tailEnd type="arrow" w="med" len="med"/>
          </a:ln>
        </p:spPr>
      </p:cxnSp>
      <p:sp>
        <p:nvSpPr>
          <p:cNvPr id="38" name="Line 150"/>
          <p:cNvSpPr>
            <a:spLocks noChangeShapeType="1"/>
          </p:cNvSpPr>
          <p:nvPr/>
        </p:nvSpPr>
        <p:spPr bwMode="auto">
          <a:xfrm>
            <a:off x="6338888" y="3386138"/>
            <a:ext cx="144462" cy="1587"/>
          </a:xfrm>
          <a:prstGeom prst="line">
            <a:avLst/>
          </a:prstGeom>
          <a:noFill/>
          <a:ln w="12700">
            <a:solidFill>
              <a:srgbClr val="808080"/>
            </a:solidFill>
            <a:round/>
            <a:headEnd/>
            <a:tailEnd/>
          </a:ln>
        </p:spPr>
        <p:txBody>
          <a:bodyPr/>
          <a:lstStyle/>
          <a:p>
            <a:pPr fontAlgn="auto">
              <a:spcBef>
                <a:spcPts val="0"/>
              </a:spcBef>
              <a:spcAft>
                <a:spcPts val="0"/>
              </a:spcAft>
              <a:defRPr/>
            </a:pPr>
            <a:endParaRPr lang="en-US" kern="0">
              <a:solidFill>
                <a:srgbClr val="000000"/>
              </a:solidFill>
              <a:latin typeface="Calibri" pitchFamily="34" charset="0"/>
            </a:endParaRPr>
          </a:p>
        </p:txBody>
      </p:sp>
      <p:cxnSp>
        <p:nvCxnSpPr>
          <p:cNvPr id="14351" name="Straight Arrow Connector 38"/>
          <p:cNvCxnSpPr>
            <a:cxnSpLocks noChangeShapeType="1"/>
          </p:cNvCxnSpPr>
          <p:nvPr/>
        </p:nvCxnSpPr>
        <p:spPr bwMode="auto">
          <a:xfrm rot="16200000" flipH="1">
            <a:off x="2173288" y="5348288"/>
            <a:ext cx="1260475" cy="3175"/>
          </a:xfrm>
          <a:prstGeom prst="straightConnector1">
            <a:avLst/>
          </a:prstGeom>
          <a:noFill/>
          <a:ln w="12700" algn="ctr">
            <a:solidFill>
              <a:srgbClr val="808080"/>
            </a:solidFill>
            <a:round/>
            <a:headEnd/>
            <a:tailEnd type="arrow" w="med" len="med"/>
          </a:ln>
        </p:spPr>
      </p:cxnSp>
      <p:cxnSp>
        <p:nvCxnSpPr>
          <p:cNvPr id="14352" name="Straight Arrow Connector 39"/>
          <p:cNvCxnSpPr>
            <a:cxnSpLocks noChangeShapeType="1"/>
          </p:cNvCxnSpPr>
          <p:nvPr/>
        </p:nvCxnSpPr>
        <p:spPr bwMode="auto">
          <a:xfrm rot="16200000" flipH="1">
            <a:off x="5709444" y="5352256"/>
            <a:ext cx="1258888" cy="3175"/>
          </a:xfrm>
          <a:prstGeom prst="straightConnector1">
            <a:avLst/>
          </a:prstGeom>
          <a:noFill/>
          <a:ln w="12700" algn="ctr">
            <a:solidFill>
              <a:srgbClr val="808080"/>
            </a:solidFill>
            <a:round/>
            <a:headEnd/>
            <a:tailEnd type="arrow" w="med" len="med"/>
          </a:ln>
        </p:spPr>
      </p:cxnSp>
      <p:sp>
        <p:nvSpPr>
          <p:cNvPr id="41" name="Line 150"/>
          <p:cNvSpPr>
            <a:spLocks noChangeShapeType="1"/>
          </p:cNvSpPr>
          <p:nvPr/>
        </p:nvSpPr>
        <p:spPr bwMode="auto">
          <a:xfrm>
            <a:off x="2640013" y="5349875"/>
            <a:ext cx="144462" cy="1588"/>
          </a:xfrm>
          <a:prstGeom prst="line">
            <a:avLst/>
          </a:prstGeom>
          <a:noFill/>
          <a:ln w="12700">
            <a:solidFill>
              <a:srgbClr val="808080"/>
            </a:solidFill>
            <a:round/>
            <a:headEnd/>
            <a:tailEnd/>
          </a:ln>
        </p:spPr>
        <p:txBody>
          <a:bodyPr/>
          <a:lstStyle/>
          <a:p>
            <a:pPr fontAlgn="auto">
              <a:spcBef>
                <a:spcPts val="0"/>
              </a:spcBef>
              <a:spcAft>
                <a:spcPts val="0"/>
              </a:spcAft>
              <a:defRPr/>
            </a:pPr>
            <a:endParaRPr lang="en-US" kern="0">
              <a:solidFill>
                <a:srgbClr val="000000"/>
              </a:solidFill>
              <a:latin typeface="Calibri" pitchFamily="34" charset="0"/>
            </a:endParaRPr>
          </a:p>
        </p:txBody>
      </p:sp>
      <p:sp>
        <p:nvSpPr>
          <p:cNvPr id="42" name="Line 150"/>
          <p:cNvSpPr>
            <a:spLocks noChangeShapeType="1"/>
          </p:cNvSpPr>
          <p:nvPr/>
        </p:nvSpPr>
        <p:spPr bwMode="auto">
          <a:xfrm>
            <a:off x="6356350" y="5356225"/>
            <a:ext cx="144463" cy="1588"/>
          </a:xfrm>
          <a:prstGeom prst="line">
            <a:avLst/>
          </a:prstGeom>
          <a:noFill/>
          <a:ln w="12700">
            <a:solidFill>
              <a:srgbClr val="808080"/>
            </a:solidFill>
            <a:round/>
            <a:headEnd/>
            <a:tailEnd/>
          </a:ln>
        </p:spPr>
        <p:txBody>
          <a:bodyPr/>
          <a:lstStyle/>
          <a:p>
            <a:pPr fontAlgn="auto">
              <a:spcBef>
                <a:spcPts val="0"/>
              </a:spcBef>
              <a:spcAft>
                <a:spcPts val="0"/>
              </a:spcAft>
              <a:defRPr/>
            </a:pPr>
            <a:endParaRPr lang="en-US" kern="0">
              <a:solidFill>
                <a:srgbClr val="000000"/>
              </a:solidFill>
              <a:latin typeface="Calibri" pitchFamily="34" charset="0"/>
            </a:endParaRPr>
          </a:p>
        </p:txBody>
      </p:sp>
      <p:cxnSp>
        <p:nvCxnSpPr>
          <p:cNvPr id="14355" name="Straight Arrow Connector 42"/>
          <p:cNvCxnSpPr>
            <a:cxnSpLocks noChangeShapeType="1"/>
          </p:cNvCxnSpPr>
          <p:nvPr/>
        </p:nvCxnSpPr>
        <p:spPr bwMode="auto">
          <a:xfrm rot="16200000" flipH="1">
            <a:off x="2705100" y="1868488"/>
            <a:ext cx="250825" cy="3175"/>
          </a:xfrm>
          <a:prstGeom prst="straightConnector1">
            <a:avLst/>
          </a:prstGeom>
          <a:noFill/>
          <a:ln w="12700" algn="ctr">
            <a:solidFill>
              <a:srgbClr val="808080"/>
            </a:solidFill>
            <a:round/>
            <a:headEnd/>
            <a:tailEnd type="arrow" w="med" len="med"/>
          </a:ln>
        </p:spPr>
      </p:cxnSp>
      <p:cxnSp>
        <p:nvCxnSpPr>
          <p:cNvPr id="14356" name="Straight Arrow Connector 43"/>
          <p:cNvCxnSpPr>
            <a:cxnSpLocks noChangeShapeType="1"/>
          </p:cNvCxnSpPr>
          <p:nvPr/>
        </p:nvCxnSpPr>
        <p:spPr bwMode="auto">
          <a:xfrm rot="16200000" flipH="1">
            <a:off x="6212681" y="1870869"/>
            <a:ext cx="252413" cy="3175"/>
          </a:xfrm>
          <a:prstGeom prst="straightConnector1">
            <a:avLst/>
          </a:prstGeom>
          <a:noFill/>
          <a:ln w="12700" algn="ctr">
            <a:solidFill>
              <a:srgbClr val="808080"/>
            </a:solidFill>
            <a:round/>
            <a:headEnd/>
            <a:tailEnd type="arrow" w="med" len="med"/>
          </a:ln>
        </p:spPr>
      </p:cxnSp>
      <p:sp>
        <p:nvSpPr>
          <p:cNvPr id="14357" name="Rectangle 144"/>
          <p:cNvSpPr>
            <a:spLocks noChangeArrowheads="1"/>
          </p:cNvSpPr>
          <p:nvPr/>
        </p:nvSpPr>
        <p:spPr bwMode="auto">
          <a:xfrm>
            <a:off x="6494463" y="3030538"/>
            <a:ext cx="1260475" cy="720725"/>
          </a:xfrm>
          <a:prstGeom prst="rect">
            <a:avLst/>
          </a:prstGeom>
          <a:noFill/>
          <a:ln w="12700">
            <a:solidFill>
              <a:srgbClr val="808080"/>
            </a:solidFill>
            <a:miter lim="800000"/>
            <a:headEnd/>
            <a:tailEnd/>
          </a:ln>
        </p:spPr>
        <p:txBody>
          <a:bodyPr lIns="36000" rIns="36000"/>
          <a:lstStyle/>
          <a:p>
            <a:pPr algn="ctr"/>
            <a:r>
              <a:rPr lang="en-GB">
                <a:solidFill>
                  <a:srgbClr val="000000"/>
                </a:solidFill>
                <a:latin typeface="Calibri" pitchFamily="34" charset="0"/>
              </a:rPr>
              <a:t>1</a:t>
            </a:r>
            <a:endParaRPr lang="en-GB" altLang="ja-JP">
              <a:solidFill>
                <a:srgbClr val="000000"/>
              </a:solidFill>
              <a:latin typeface="Calibri" pitchFamily="34" charset="0"/>
            </a:endParaRPr>
          </a:p>
          <a:p>
            <a:pPr algn="ctr"/>
            <a:r>
              <a:rPr lang="ja-JP" altLang="en-GB">
                <a:solidFill>
                  <a:srgbClr val="000000"/>
                </a:solidFill>
                <a:latin typeface="Calibri" pitchFamily="34" charset="0"/>
              </a:rPr>
              <a:t>同意撤回</a:t>
            </a:r>
            <a:endParaRPr lang="ja-JP" altLang="en-US">
              <a:solidFill>
                <a:srgbClr val="000000"/>
              </a:solidFill>
              <a:latin typeface="Calibri" pitchFamily="34" charset="0"/>
            </a:endParaRPr>
          </a:p>
        </p:txBody>
      </p:sp>
      <p:sp>
        <p:nvSpPr>
          <p:cNvPr id="14358" name="Rectangle 211"/>
          <p:cNvSpPr>
            <a:spLocks noChangeArrowheads="1"/>
          </p:cNvSpPr>
          <p:nvPr/>
        </p:nvSpPr>
        <p:spPr bwMode="auto">
          <a:xfrm>
            <a:off x="6519863" y="4986338"/>
            <a:ext cx="1260475" cy="720725"/>
          </a:xfrm>
          <a:prstGeom prst="rect">
            <a:avLst/>
          </a:prstGeom>
          <a:noFill/>
          <a:ln w="12700" algn="ctr">
            <a:solidFill>
              <a:srgbClr val="808080"/>
            </a:solidFill>
            <a:miter lim="800000"/>
            <a:headEnd/>
            <a:tailEnd/>
          </a:ln>
        </p:spPr>
        <p:txBody>
          <a:bodyPr lIns="36000" rIns="36000" anchor="ctr"/>
          <a:lstStyle/>
          <a:p>
            <a:pPr algn="ctr"/>
            <a:r>
              <a:rPr lang="en-GB">
                <a:solidFill>
                  <a:srgbClr val="000000"/>
                </a:solidFill>
                <a:latin typeface="Calibri" pitchFamily="34" charset="0"/>
              </a:rPr>
              <a:t>47</a:t>
            </a:r>
            <a:r>
              <a:rPr lang="en-GB" altLang="ja-JP">
                <a:solidFill>
                  <a:srgbClr val="000000"/>
                </a:solidFill>
                <a:latin typeface="Calibri" pitchFamily="34" charset="0"/>
              </a:rPr>
              <a:t> </a:t>
            </a:r>
          </a:p>
          <a:p>
            <a:pPr algn="ctr"/>
            <a:r>
              <a:rPr lang="ja-JP" altLang="en-GB">
                <a:solidFill>
                  <a:srgbClr val="000000"/>
                </a:solidFill>
                <a:latin typeface="Calibri" pitchFamily="34" charset="0"/>
              </a:rPr>
              <a:t>追跡不能</a:t>
            </a:r>
          </a:p>
        </p:txBody>
      </p:sp>
      <p:sp>
        <p:nvSpPr>
          <p:cNvPr id="14359" name="Rectangle 211"/>
          <p:cNvSpPr>
            <a:spLocks noChangeArrowheads="1"/>
          </p:cNvSpPr>
          <p:nvPr/>
        </p:nvSpPr>
        <p:spPr bwMode="auto">
          <a:xfrm>
            <a:off x="1366838" y="4981575"/>
            <a:ext cx="1260475" cy="720725"/>
          </a:xfrm>
          <a:prstGeom prst="rect">
            <a:avLst/>
          </a:prstGeom>
          <a:noFill/>
          <a:ln w="12700" algn="ctr">
            <a:solidFill>
              <a:srgbClr val="808080"/>
            </a:solidFill>
            <a:miter lim="800000"/>
            <a:headEnd/>
            <a:tailEnd/>
          </a:ln>
        </p:spPr>
        <p:txBody>
          <a:bodyPr lIns="36000" rIns="36000" anchor="ctr"/>
          <a:lstStyle/>
          <a:p>
            <a:pPr algn="ctr"/>
            <a:r>
              <a:rPr lang="en-GB">
                <a:solidFill>
                  <a:srgbClr val="000000"/>
                </a:solidFill>
                <a:latin typeface="Calibri" pitchFamily="34" charset="0"/>
              </a:rPr>
              <a:t>33</a:t>
            </a:r>
            <a:endParaRPr lang="en-GB" altLang="ja-JP">
              <a:solidFill>
                <a:srgbClr val="000000"/>
              </a:solidFill>
              <a:latin typeface="Calibri" pitchFamily="34" charset="0"/>
            </a:endParaRPr>
          </a:p>
          <a:p>
            <a:pPr algn="ctr"/>
            <a:r>
              <a:rPr lang="ja-JP" altLang="en-GB">
                <a:solidFill>
                  <a:srgbClr val="000000"/>
                </a:solidFill>
                <a:latin typeface="Calibri" pitchFamily="34" charset="0"/>
              </a:rPr>
              <a:t>追跡不能</a:t>
            </a:r>
            <a:endParaRPr lang="ja-JP" altLang="en-US">
              <a:solidFill>
                <a:srgbClr val="000000"/>
              </a:solidFill>
              <a:latin typeface="Calibri" pitchFamily="34" charset="0"/>
            </a:endParaRPr>
          </a:p>
        </p:txBody>
      </p:sp>
      <p:sp>
        <p:nvSpPr>
          <p:cNvPr id="14360" name="Rectangle 144"/>
          <p:cNvSpPr>
            <a:spLocks noChangeArrowheads="1"/>
          </p:cNvSpPr>
          <p:nvPr/>
        </p:nvSpPr>
        <p:spPr bwMode="auto">
          <a:xfrm>
            <a:off x="1350963" y="3030538"/>
            <a:ext cx="1258887" cy="719137"/>
          </a:xfrm>
          <a:prstGeom prst="rect">
            <a:avLst/>
          </a:prstGeom>
          <a:noFill/>
          <a:ln w="12700">
            <a:solidFill>
              <a:srgbClr val="808080"/>
            </a:solidFill>
            <a:miter lim="800000"/>
            <a:headEnd/>
            <a:tailEnd/>
          </a:ln>
        </p:spPr>
        <p:txBody>
          <a:bodyPr lIns="36000" rIns="36000"/>
          <a:lstStyle/>
          <a:p>
            <a:pPr algn="ctr"/>
            <a:r>
              <a:rPr lang="en-GB">
                <a:solidFill>
                  <a:srgbClr val="000000"/>
                </a:solidFill>
                <a:latin typeface="Calibri" pitchFamily="34" charset="0"/>
              </a:rPr>
              <a:t>3</a:t>
            </a:r>
            <a:endParaRPr lang="en-GB" altLang="ja-JP">
              <a:solidFill>
                <a:srgbClr val="000000"/>
              </a:solidFill>
              <a:latin typeface="Calibri" pitchFamily="34" charset="0"/>
            </a:endParaRPr>
          </a:p>
          <a:p>
            <a:pPr algn="ctr"/>
            <a:r>
              <a:rPr lang="ja-JP" altLang="en-GB">
                <a:solidFill>
                  <a:srgbClr val="000000"/>
                </a:solidFill>
                <a:latin typeface="Calibri" pitchFamily="34" charset="0"/>
              </a:rPr>
              <a:t>同意撤回</a:t>
            </a:r>
            <a:endParaRPr lang="ja-JP" altLang="en-US">
              <a:solidFill>
                <a:srgbClr val="000000"/>
              </a:solidFill>
              <a:latin typeface="Calibri" pitchFamily="34" charset="0"/>
            </a:endParaRPr>
          </a:p>
        </p:txBody>
      </p:sp>
      <p:sp>
        <p:nvSpPr>
          <p:cNvPr id="50" name="Text Box 2"/>
          <p:cNvSpPr txBox="1">
            <a:spLocks noChangeArrowheads="1"/>
          </p:cNvSpPr>
          <p:nvPr/>
        </p:nvSpPr>
        <p:spPr bwMode="auto">
          <a:xfrm>
            <a:off x="0" y="71414"/>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3200" b="1">
                <a:solidFill>
                  <a:srgbClr val="C00000"/>
                </a:solidFill>
                <a:latin typeface="Calibri" pitchFamily="34" charset="0"/>
              </a:rPr>
              <a:t>優れた症例追跡</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52541" y="1444855"/>
          <a:ext cx="6228000" cy="4646400"/>
        </p:xfrm>
        <a:graphic>
          <a:graphicData uri="http://schemas.openxmlformats.org/drawingml/2006/table">
            <a:tbl>
              <a:tblPr firstRow="1" bandRow="1"/>
              <a:tblGrid>
                <a:gridCol w="2520000"/>
                <a:gridCol w="1800000"/>
                <a:gridCol w="1908000"/>
              </a:tblGrid>
              <a:tr h="468000">
                <a:tc>
                  <a:txBody>
                    <a:bodyPr/>
                    <a:lstStyle>
                      <a:defPPr>
                        <a:defRPr lang="en-US"/>
                      </a:defPPr>
                      <a:lvl1pPr marL="0" algn="l" defTabSz="914400" rtl="0" eaLnBrk="1" latinLnBrk="0" hangingPunct="1">
                        <a:defRPr sz="1800" b="1" kern="1200">
                          <a:solidFill>
                            <a:schemeClr val="bg1"/>
                          </a:solidFill>
                          <a:latin typeface="Times New Roman"/>
                        </a:defRPr>
                      </a:lvl1pPr>
                      <a:lvl2pPr marL="457200" algn="l" defTabSz="914400" rtl="0" eaLnBrk="1" latinLnBrk="0" hangingPunct="1">
                        <a:defRPr sz="1800" b="1" kern="1200">
                          <a:solidFill>
                            <a:schemeClr val="bg1"/>
                          </a:solidFill>
                          <a:latin typeface="Times New Roman"/>
                        </a:defRPr>
                      </a:lvl2pPr>
                      <a:lvl3pPr marL="914400" algn="l" defTabSz="914400" rtl="0" eaLnBrk="1" latinLnBrk="0" hangingPunct="1">
                        <a:defRPr sz="1800" b="1" kern="1200">
                          <a:solidFill>
                            <a:schemeClr val="bg1"/>
                          </a:solidFill>
                          <a:latin typeface="Times New Roman"/>
                        </a:defRPr>
                      </a:lvl3pPr>
                      <a:lvl4pPr marL="1371600" algn="l" defTabSz="914400" rtl="0" eaLnBrk="1" latinLnBrk="0" hangingPunct="1">
                        <a:defRPr sz="1800" b="1" kern="1200">
                          <a:solidFill>
                            <a:schemeClr val="bg1"/>
                          </a:solidFill>
                          <a:latin typeface="Times New Roman"/>
                        </a:defRPr>
                      </a:lvl4pPr>
                      <a:lvl5pPr marL="1828800" algn="l" defTabSz="914400" rtl="0" eaLnBrk="1" latinLnBrk="0" hangingPunct="1">
                        <a:defRPr sz="1800" b="1" kern="1200">
                          <a:solidFill>
                            <a:schemeClr val="bg1"/>
                          </a:solidFill>
                          <a:latin typeface="Times New Roman"/>
                        </a:defRPr>
                      </a:lvl5pPr>
                      <a:lvl6pPr marL="2286000" algn="l" defTabSz="914400" rtl="0" eaLnBrk="1" latinLnBrk="0" hangingPunct="1">
                        <a:defRPr sz="1800" b="1" kern="1200">
                          <a:solidFill>
                            <a:schemeClr val="bg1"/>
                          </a:solidFill>
                          <a:latin typeface="Times New Roman"/>
                        </a:defRPr>
                      </a:lvl6pPr>
                      <a:lvl7pPr marL="2743200" algn="l" defTabSz="914400" rtl="0" eaLnBrk="1" latinLnBrk="0" hangingPunct="1">
                        <a:defRPr sz="1800" b="1" kern="1200">
                          <a:solidFill>
                            <a:schemeClr val="bg1"/>
                          </a:solidFill>
                          <a:latin typeface="Times New Roman"/>
                        </a:defRPr>
                      </a:lvl7pPr>
                      <a:lvl8pPr marL="3200400" algn="l" defTabSz="914400" rtl="0" eaLnBrk="1" latinLnBrk="0" hangingPunct="1">
                        <a:defRPr sz="1800" b="1" kern="1200">
                          <a:solidFill>
                            <a:schemeClr val="bg1"/>
                          </a:solidFill>
                          <a:latin typeface="Times New Roman"/>
                        </a:defRPr>
                      </a:lvl8pPr>
                      <a:lvl9pPr marL="3657600" algn="l" defTabSz="914400" rtl="0" eaLnBrk="1" latinLnBrk="0" hangingPunct="1">
                        <a:defRPr sz="1800" b="1" kern="1200">
                          <a:solidFill>
                            <a:schemeClr val="bg1"/>
                          </a:solidFill>
                          <a:latin typeface="Times New Roman"/>
                        </a:defRPr>
                      </a:lvl9pPr>
                    </a:lstStyle>
                    <a:p>
                      <a:endParaRPr lang="en-GB" sz="2400" dirty="0">
                        <a:ln>
                          <a:solidFill>
                            <a:schemeClr val="accent2">
                              <a:lumMod val="20000"/>
                              <a:lumOff val="80000"/>
                            </a:schemeClr>
                          </a:solidFill>
                        </a:ln>
                        <a:solidFill>
                          <a:srgbClr val="00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b="1" kern="1200">
                          <a:solidFill>
                            <a:schemeClr val="bg1"/>
                          </a:solidFill>
                          <a:latin typeface="Times New Roman"/>
                        </a:defRPr>
                      </a:lvl1pPr>
                      <a:lvl2pPr marL="457200" algn="l" defTabSz="914400" rtl="0" eaLnBrk="1" latinLnBrk="0" hangingPunct="1">
                        <a:defRPr sz="1800" b="1" kern="1200">
                          <a:solidFill>
                            <a:schemeClr val="bg1"/>
                          </a:solidFill>
                          <a:latin typeface="Times New Roman"/>
                        </a:defRPr>
                      </a:lvl2pPr>
                      <a:lvl3pPr marL="914400" algn="l" defTabSz="914400" rtl="0" eaLnBrk="1" latinLnBrk="0" hangingPunct="1">
                        <a:defRPr sz="1800" b="1" kern="1200">
                          <a:solidFill>
                            <a:schemeClr val="bg1"/>
                          </a:solidFill>
                          <a:latin typeface="Times New Roman"/>
                        </a:defRPr>
                      </a:lvl3pPr>
                      <a:lvl4pPr marL="1371600" algn="l" defTabSz="914400" rtl="0" eaLnBrk="1" latinLnBrk="0" hangingPunct="1">
                        <a:defRPr sz="1800" b="1" kern="1200">
                          <a:solidFill>
                            <a:schemeClr val="bg1"/>
                          </a:solidFill>
                          <a:latin typeface="Times New Roman"/>
                        </a:defRPr>
                      </a:lvl4pPr>
                      <a:lvl5pPr marL="1828800" algn="l" defTabSz="914400" rtl="0" eaLnBrk="1" latinLnBrk="0" hangingPunct="1">
                        <a:defRPr sz="1800" b="1" kern="1200">
                          <a:solidFill>
                            <a:schemeClr val="bg1"/>
                          </a:solidFill>
                          <a:latin typeface="Times New Roman"/>
                        </a:defRPr>
                      </a:lvl5pPr>
                      <a:lvl6pPr marL="2286000" algn="l" defTabSz="914400" rtl="0" eaLnBrk="1" latinLnBrk="0" hangingPunct="1">
                        <a:defRPr sz="1800" b="1" kern="1200">
                          <a:solidFill>
                            <a:schemeClr val="bg1"/>
                          </a:solidFill>
                          <a:latin typeface="Times New Roman"/>
                        </a:defRPr>
                      </a:lvl6pPr>
                      <a:lvl7pPr marL="2743200" algn="l" defTabSz="914400" rtl="0" eaLnBrk="1" latinLnBrk="0" hangingPunct="1">
                        <a:defRPr sz="1800" b="1" kern="1200">
                          <a:solidFill>
                            <a:schemeClr val="bg1"/>
                          </a:solidFill>
                          <a:latin typeface="Times New Roman"/>
                        </a:defRPr>
                      </a:lvl7pPr>
                      <a:lvl8pPr marL="3200400" algn="l" defTabSz="914400" rtl="0" eaLnBrk="1" latinLnBrk="0" hangingPunct="1">
                        <a:defRPr sz="1800" b="1" kern="1200">
                          <a:solidFill>
                            <a:schemeClr val="bg1"/>
                          </a:solidFill>
                          <a:latin typeface="Times New Roman"/>
                        </a:defRPr>
                      </a:lvl8pPr>
                      <a:lvl9pPr marL="3657600" algn="l" defTabSz="914400" rtl="0" eaLnBrk="1" latinLnBrk="0" hangingPunct="1">
                        <a:defRPr sz="1800" b="1" kern="1200">
                          <a:solidFill>
                            <a:schemeClr val="bg1"/>
                          </a:solidFill>
                          <a:latin typeface="Times New Roman"/>
                        </a:defRPr>
                      </a:lvl9pPr>
                    </a:lstStyle>
                    <a:p>
                      <a:pPr algn="ctr"/>
                      <a:r>
                        <a:rPr lang="en-GB" sz="2400" dirty="0" smtClean="0">
                          <a:solidFill>
                            <a:srgbClr val="000000"/>
                          </a:solidFill>
                          <a:effectLst/>
                          <a:latin typeface="Calibri" pitchFamily="34" charset="0"/>
                        </a:rPr>
                        <a:t>TXA n</a:t>
                      </a:r>
                      <a:r>
                        <a:rPr lang="en-GB" sz="2400" baseline="0" dirty="0" smtClean="0">
                          <a:solidFill>
                            <a:srgbClr val="000000"/>
                          </a:solidFill>
                          <a:effectLst/>
                          <a:latin typeface="Calibri" pitchFamily="34" charset="0"/>
                        </a:rPr>
                        <a:t> (%)</a:t>
                      </a:r>
                      <a:endParaRPr lang="en-GB" sz="2400" dirty="0">
                        <a:solidFill>
                          <a:srgbClr val="000000"/>
                        </a:solidFill>
                        <a:effectLst/>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b="1" kern="1200">
                          <a:solidFill>
                            <a:schemeClr val="bg1"/>
                          </a:solidFill>
                          <a:latin typeface="Times New Roman"/>
                        </a:defRPr>
                      </a:lvl1pPr>
                      <a:lvl2pPr marL="457200" algn="l" defTabSz="914400" rtl="0" eaLnBrk="1" latinLnBrk="0" hangingPunct="1">
                        <a:defRPr sz="1800" b="1" kern="1200">
                          <a:solidFill>
                            <a:schemeClr val="bg1"/>
                          </a:solidFill>
                          <a:latin typeface="Times New Roman"/>
                        </a:defRPr>
                      </a:lvl2pPr>
                      <a:lvl3pPr marL="914400" algn="l" defTabSz="914400" rtl="0" eaLnBrk="1" latinLnBrk="0" hangingPunct="1">
                        <a:defRPr sz="1800" b="1" kern="1200">
                          <a:solidFill>
                            <a:schemeClr val="bg1"/>
                          </a:solidFill>
                          <a:latin typeface="Times New Roman"/>
                        </a:defRPr>
                      </a:lvl3pPr>
                      <a:lvl4pPr marL="1371600" algn="l" defTabSz="914400" rtl="0" eaLnBrk="1" latinLnBrk="0" hangingPunct="1">
                        <a:defRPr sz="1800" b="1" kern="1200">
                          <a:solidFill>
                            <a:schemeClr val="bg1"/>
                          </a:solidFill>
                          <a:latin typeface="Times New Roman"/>
                        </a:defRPr>
                      </a:lvl4pPr>
                      <a:lvl5pPr marL="1828800" algn="l" defTabSz="914400" rtl="0" eaLnBrk="1" latinLnBrk="0" hangingPunct="1">
                        <a:defRPr sz="1800" b="1" kern="1200">
                          <a:solidFill>
                            <a:schemeClr val="bg1"/>
                          </a:solidFill>
                          <a:latin typeface="Times New Roman"/>
                        </a:defRPr>
                      </a:lvl5pPr>
                      <a:lvl6pPr marL="2286000" algn="l" defTabSz="914400" rtl="0" eaLnBrk="1" latinLnBrk="0" hangingPunct="1">
                        <a:defRPr sz="1800" b="1" kern="1200">
                          <a:solidFill>
                            <a:schemeClr val="bg1"/>
                          </a:solidFill>
                          <a:latin typeface="Times New Roman"/>
                        </a:defRPr>
                      </a:lvl6pPr>
                      <a:lvl7pPr marL="2743200" algn="l" defTabSz="914400" rtl="0" eaLnBrk="1" latinLnBrk="0" hangingPunct="1">
                        <a:defRPr sz="1800" b="1" kern="1200">
                          <a:solidFill>
                            <a:schemeClr val="bg1"/>
                          </a:solidFill>
                          <a:latin typeface="Times New Roman"/>
                        </a:defRPr>
                      </a:lvl7pPr>
                      <a:lvl8pPr marL="3200400" algn="l" defTabSz="914400" rtl="0" eaLnBrk="1" latinLnBrk="0" hangingPunct="1">
                        <a:defRPr sz="1800" b="1" kern="1200">
                          <a:solidFill>
                            <a:schemeClr val="bg1"/>
                          </a:solidFill>
                          <a:latin typeface="Times New Roman"/>
                        </a:defRPr>
                      </a:lvl8pPr>
                      <a:lvl9pPr marL="3657600" algn="l" defTabSz="914400" rtl="0" eaLnBrk="1" latinLnBrk="0" hangingPunct="1">
                        <a:defRPr sz="1800" b="1" kern="1200">
                          <a:solidFill>
                            <a:schemeClr val="bg1"/>
                          </a:solidFill>
                          <a:latin typeface="Times New Roman"/>
                        </a:defRPr>
                      </a:lvl9pPr>
                    </a:lstStyle>
                    <a:p>
                      <a:pPr algn="ctr"/>
                      <a:r>
                        <a:rPr lang="en-GB" sz="2400" dirty="0" smtClean="0">
                          <a:solidFill>
                            <a:srgbClr val="000000"/>
                          </a:solidFill>
                          <a:effectLst/>
                          <a:latin typeface="Calibri" pitchFamily="34" charset="0"/>
                        </a:rPr>
                        <a:t>Placebo n (%)</a:t>
                      </a:r>
                      <a:endParaRPr lang="en-GB" sz="2400" dirty="0">
                        <a:solidFill>
                          <a:srgbClr val="000000"/>
                        </a:solidFill>
                        <a:effectLst/>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000">
                <a:tc gridSpan="3">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i="1" kern="1200" dirty="0" smtClean="0">
                          <a:solidFill>
                            <a:schemeClr val="accent1"/>
                          </a:solidFill>
                          <a:latin typeface="Calibri" pitchFamily="34" charset="0"/>
                          <a:ea typeface="+mn-ea"/>
                          <a:cs typeface="+mn-cs"/>
                        </a:rPr>
                        <a:t>Gender</a:t>
                      </a:r>
                      <a:endParaRPr lang="en-GB" sz="2000" b="1" i="1" kern="1200" dirty="0">
                        <a:solidFill>
                          <a:schemeClr val="accent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396000">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l" defTabSz="914400" rtl="0" eaLnBrk="1" latinLnBrk="0" hangingPunct="1"/>
                      <a:r>
                        <a:rPr lang="en-US" sz="2000" b="0" kern="1200" dirty="0" smtClean="0">
                          <a:solidFill>
                            <a:srgbClr val="000000"/>
                          </a:solidFill>
                          <a:latin typeface="Calibri" pitchFamily="34" charset="0"/>
                          <a:ea typeface="+mn-ea"/>
                          <a:cs typeface="+mn-cs"/>
                        </a:rPr>
                        <a:t>  Male </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a:r>
                        <a:rPr lang="en-US" sz="2000" b="0" kern="1200" dirty="0" smtClean="0">
                          <a:solidFill>
                            <a:srgbClr val="000000"/>
                          </a:solidFill>
                          <a:latin typeface="Calibri" pitchFamily="34" charset="0"/>
                          <a:ea typeface="+mn-ea"/>
                          <a:cs typeface="+mn-cs"/>
                        </a:rPr>
                        <a:t>8,439 (83.6)</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8,496 (84.0) </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l" defTabSz="914400" rtl="0" eaLnBrk="1" latinLnBrk="0" hangingPunct="1"/>
                      <a:r>
                        <a:rPr lang="en-US" sz="2000" b="0" kern="1200" dirty="0" smtClean="0">
                          <a:solidFill>
                            <a:srgbClr val="000000"/>
                          </a:solidFill>
                          <a:latin typeface="Calibri" pitchFamily="34" charset="0"/>
                          <a:ea typeface="+mn-ea"/>
                          <a:cs typeface="+mn-cs"/>
                        </a:rPr>
                        <a:t>  Female </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1,654 (16.4)</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1,617 (16.0) </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l" defTabSz="914400" rtl="0" eaLnBrk="1" latinLnBrk="0" hangingPunct="1"/>
                      <a:r>
                        <a:rPr lang="en-GB" sz="2000" b="0" kern="1200" dirty="0" smtClean="0">
                          <a:solidFill>
                            <a:srgbClr val="000000"/>
                          </a:solidFill>
                          <a:latin typeface="Calibri" pitchFamily="34" charset="0"/>
                          <a:ea typeface="+mn-ea"/>
                          <a:cs typeface="+mn-cs"/>
                        </a:rPr>
                        <a:t>  [not known]</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GB" sz="2000" b="0" kern="1200" dirty="0" smtClean="0">
                          <a:solidFill>
                            <a:srgbClr val="000000"/>
                          </a:solidFill>
                          <a:latin typeface="Calibri" pitchFamily="34" charset="0"/>
                          <a:ea typeface="+mn-ea"/>
                          <a:cs typeface="+mn-cs"/>
                        </a:rPr>
                        <a:t>0</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GB" sz="2000" b="0" kern="1200" dirty="0" smtClean="0">
                          <a:solidFill>
                            <a:srgbClr val="000000"/>
                          </a:solidFill>
                          <a:latin typeface="Calibri" pitchFamily="34" charset="0"/>
                          <a:ea typeface="+mn-ea"/>
                          <a:cs typeface="+mn-cs"/>
                        </a:rPr>
                        <a:t>1</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6000">
                <a:tc gridSpan="3">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800" b="0" dirty="0">
                        <a:solidFill>
                          <a:srgbClr val="00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a:endParaRPr lang="en-GB" sz="800" b="0" dirty="0">
                        <a:solidFill>
                          <a:srgbClr val="00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a:endParaRPr lang="en-GB" sz="800" b="0" dirty="0">
                        <a:solidFill>
                          <a:srgbClr val="00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396000">
                <a:tc gridSpan="3">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i="1" kern="1200" dirty="0" smtClean="0">
                          <a:solidFill>
                            <a:schemeClr val="accent1"/>
                          </a:solidFill>
                          <a:latin typeface="Calibri" pitchFamily="34" charset="0"/>
                          <a:ea typeface="+mn-ea"/>
                          <a:cs typeface="+mn-cs"/>
                        </a:rPr>
                        <a:t>Age (years)</a:t>
                      </a:r>
                      <a:endParaRPr lang="en-US" sz="2000" b="1" i="1" kern="1200" dirty="0" smtClean="0">
                        <a:solidFill>
                          <a:schemeClr val="accent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396000">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l" defTabSz="914400" rtl="0" eaLnBrk="1" latinLnBrk="0" hangingPunct="1"/>
                      <a:r>
                        <a:rPr lang="en-US" sz="2000" b="0" kern="1200" dirty="0" smtClean="0">
                          <a:solidFill>
                            <a:srgbClr val="000000"/>
                          </a:solidFill>
                          <a:latin typeface="Calibri" pitchFamily="34" charset="0"/>
                          <a:ea typeface="+mn-ea"/>
                          <a:cs typeface="+mn-cs"/>
                        </a:rPr>
                        <a:t>  &lt;25 </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2,783 (27.6)</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2,855 (28.2)</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l" defTabSz="914400" rtl="0" eaLnBrk="1" latinLnBrk="0" hangingPunct="1"/>
                      <a:r>
                        <a:rPr lang="en-US" sz="2000" b="0" kern="1200" dirty="0" smtClean="0">
                          <a:solidFill>
                            <a:srgbClr val="000000"/>
                          </a:solidFill>
                          <a:latin typeface="Calibri" pitchFamily="34" charset="0"/>
                          <a:ea typeface="+mn-ea"/>
                          <a:cs typeface="+mn-cs"/>
                        </a:rPr>
                        <a:t>  25–34</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3,012 (29.8)</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3,081 (30.5)</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l" defTabSz="914400" rtl="0" eaLnBrk="1" latinLnBrk="0" hangingPunct="1"/>
                      <a:r>
                        <a:rPr lang="en-US" sz="2000" b="0" kern="1200" dirty="0" smtClean="0">
                          <a:solidFill>
                            <a:srgbClr val="000000"/>
                          </a:solidFill>
                          <a:latin typeface="Calibri" pitchFamily="34" charset="0"/>
                          <a:ea typeface="+mn-ea"/>
                          <a:cs typeface="+mn-cs"/>
                        </a:rPr>
                        <a:t>  35–44</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1,975 (19.6)</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1,841 (18.2)</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l" defTabSz="914400" rtl="0" eaLnBrk="1" latinLnBrk="0" hangingPunct="1"/>
                      <a:r>
                        <a:rPr lang="en-US" sz="2000" b="0" kern="1200" dirty="0" smtClean="0">
                          <a:solidFill>
                            <a:srgbClr val="000000"/>
                          </a:solidFill>
                          <a:latin typeface="Calibri" pitchFamily="34" charset="0"/>
                          <a:ea typeface="+mn-ea"/>
                          <a:cs typeface="+mn-cs"/>
                        </a:rPr>
                        <a:t>  &gt;44 </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2,321 (23.0)</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2,335 (23.1)</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000">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l" defTabSz="914400" rtl="0" eaLnBrk="1" latinLnBrk="0" hangingPunct="1"/>
                      <a:r>
                        <a:rPr lang="en-US" sz="2000" b="0" kern="1200" dirty="0" smtClean="0">
                          <a:solidFill>
                            <a:srgbClr val="000000"/>
                          </a:solidFill>
                          <a:latin typeface="Calibri" pitchFamily="34" charset="0"/>
                          <a:ea typeface="+mn-ea"/>
                          <a:cs typeface="+mn-cs"/>
                        </a:rPr>
                        <a:t>  [not known]</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2</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US" sz="2000" b="0" kern="1200" dirty="0" smtClean="0">
                          <a:solidFill>
                            <a:srgbClr val="000000"/>
                          </a:solidFill>
                          <a:latin typeface="Calibri" pitchFamily="34" charset="0"/>
                          <a:ea typeface="+mn-ea"/>
                          <a:cs typeface="+mn-cs"/>
                        </a:rPr>
                        <a:t>2</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 Box 2"/>
          <p:cNvSpPr txBox="1">
            <a:spLocks noChangeArrowheads="1"/>
          </p:cNvSpPr>
          <p:nvPr/>
        </p:nvSpPr>
        <p:spPr bwMode="auto">
          <a:xfrm>
            <a:off x="0" y="71414"/>
            <a:ext cx="9144000" cy="1146993"/>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2800" b="1">
                <a:solidFill>
                  <a:srgbClr val="C00000"/>
                </a:solidFill>
                <a:latin typeface="Calibri" pitchFamily="34" charset="0"/>
              </a:rPr>
              <a:t>基本患者背景因子</a:t>
            </a:r>
          </a:p>
          <a:p>
            <a:pPr algn="ctr" eaLnBrk="0" hangingPunct="0">
              <a:spcBef>
                <a:spcPct val="50000"/>
              </a:spcBef>
              <a:defRPr/>
            </a:pPr>
            <a:r>
              <a:rPr lang="ja-JP" altLang="en-GB" sz="2800" b="1">
                <a:solidFill>
                  <a:srgbClr val="C00000"/>
                </a:solidFill>
                <a:latin typeface="Calibri" pitchFamily="34" charset="0"/>
              </a:rPr>
              <a:t>両群間で均衡が取れていました</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7"/>
          <p:cNvSpPr>
            <a:spLocks noChangeArrowheads="1"/>
          </p:cNvSpPr>
          <p:nvPr/>
        </p:nvSpPr>
        <p:spPr bwMode="auto">
          <a:xfrm>
            <a:off x="4938713" y="1052513"/>
            <a:ext cx="9525" cy="9525"/>
          </a:xfrm>
          <a:prstGeom prst="rect">
            <a:avLst/>
          </a:prstGeom>
          <a:solidFill>
            <a:srgbClr val="000000"/>
          </a:solidFill>
          <a:ln w="9525">
            <a:noFill/>
            <a:miter lim="800000"/>
            <a:headEnd/>
            <a:tailEnd/>
          </a:ln>
        </p:spPr>
        <p:txBody>
          <a:bodyPr/>
          <a:lstStyle/>
          <a:p>
            <a:endParaRPr lang="en-GB">
              <a:solidFill>
                <a:srgbClr val="000000"/>
              </a:solidFill>
              <a:latin typeface="Calibri" pitchFamily="34" charset="0"/>
            </a:endParaRPr>
          </a:p>
        </p:txBody>
      </p:sp>
      <p:graphicFrame>
        <p:nvGraphicFramePr>
          <p:cNvPr id="6" name="Table 5"/>
          <p:cNvGraphicFramePr>
            <a:graphicFrameLocks noGrp="1"/>
          </p:cNvGraphicFramePr>
          <p:nvPr/>
        </p:nvGraphicFramePr>
        <p:xfrm>
          <a:off x="1447800" y="1519238"/>
          <a:ext cx="6227763" cy="3857308"/>
        </p:xfrm>
        <a:graphic>
          <a:graphicData uri="http://schemas.openxmlformats.org/drawingml/2006/table">
            <a:tbl>
              <a:tblPr/>
              <a:tblGrid>
                <a:gridCol w="2519363"/>
                <a:gridCol w="1800225"/>
                <a:gridCol w="1908175"/>
              </a:tblGrid>
              <a:tr h="468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000000"/>
                          </a:solidFill>
                          <a:effectLst/>
                          <a:latin typeface="Calibri" pitchFamily="34" charset="0"/>
                        </a:rPr>
                        <a:t>TXA 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000000"/>
                          </a:solidFill>
                          <a:effectLst/>
                          <a:latin typeface="Calibri" pitchFamily="34" charset="0"/>
                        </a:rPr>
                        <a:t>Placebo 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accent1"/>
                          </a:solidFill>
                          <a:effectLst/>
                          <a:latin typeface="Calibri" pitchFamily="34" charset="0"/>
                        </a:rPr>
                        <a:t>Time since injury (hours)</a:t>
                      </a:r>
                      <a:endParaRPr kumimoji="0" lang="en-GB" sz="2000" b="1" i="0" u="none" strike="noStrike" cap="none" normalizeH="0" baseline="0" smtClean="0">
                        <a:ln>
                          <a:noFill/>
                        </a:ln>
                        <a:solidFill>
                          <a:schemeClr val="accent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  ≤1 hour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3,756 (37.2)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3,722 (36.8)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  &gt;1 to ≤3 hours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3,045 (30.2)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3,006 (29.7)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  &gt;3 hours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3,006 (29.7)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3,380 (33.4)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  [not known]</a:t>
                      </a:r>
                      <a:endParaRPr kumimoji="0" lang="en-US" sz="20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hMerge="1">
                  <a:txBody>
                    <a:bodyPr/>
                    <a:lstStyle/>
                    <a:p>
                      <a:endParaRPr lang="en-US"/>
                    </a:p>
                  </a:txBody>
                  <a:tcPr/>
                </a:tc>
                <a:tc hMerge="1">
                  <a:txBody>
                    <a:bodyPr/>
                    <a:lstStyle/>
                    <a:p>
                      <a:endParaRPr lang="en-US"/>
                    </a:p>
                  </a:txBody>
                  <a:tcPr/>
                </a:tc>
              </a:tr>
              <a:tr h="3968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accent1"/>
                          </a:solidFill>
                          <a:effectLst/>
                          <a:latin typeface="Calibri" pitchFamily="34" charset="0"/>
                        </a:rPr>
                        <a:t>Type of injury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  Blunt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6,812 (67.5)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6,843 (67.7)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  Penetrating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3,281 (32.5)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3,271 (32.3)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2"/>
          <p:cNvSpPr txBox="1">
            <a:spLocks noChangeArrowheads="1"/>
          </p:cNvSpPr>
          <p:nvPr/>
        </p:nvSpPr>
        <p:spPr bwMode="auto">
          <a:xfrm>
            <a:off x="0" y="71414"/>
            <a:ext cx="9144000" cy="1146993"/>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2800" b="1">
                <a:solidFill>
                  <a:srgbClr val="C00000"/>
                </a:solidFill>
              </a:rPr>
              <a:t>基本患者背景因子</a:t>
            </a:r>
          </a:p>
          <a:p>
            <a:pPr algn="ctr" eaLnBrk="0" hangingPunct="0">
              <a:spcBef>
                <a:spcPct val="50000"/>
              </a:spcBef>
              <a:defRPr/>
            </a:pPr>
            <a:r>
              <a:rPr lang="ja-JP" altLang="en-GB" sz="2800" b="1">
                <a:solidFill>
                  <a:srgbClr val="C00000"/>
                </a:solidFill>
              </a:rPr>
              <a:t>両群間で均衡が取れていました</a:t>
            </a:r>
            <a:endParaRPr lang="en-GB" altLang="ja-JP" sz="28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44409" y="1443905"/>
          <a:ext cx="6228000" cy="4646400"/>
        </p:xfrm>
        <a:graphic>
          <a:graphicData uri="http://schemas.openxmlformats.org/drawingml/2006/table">
            <a:tbl>
              <a:tblPr firstRow="1" bandRow="1"/>
              <a:tblGrid>
                <a:gridCol w="2520000"/>
                <a:gridCol w="1800000"/>
                <a:gridCol w="1908000"/>
              </a:tblGrid>
              <a:tr h="468000">
                <a:tc>
                  <a:txBody>
                    <a:bodyPr/>
                    <a:lstStyle>
                      <a:defPPr>
                        <a:defRPr lang="en-US"/>
                      </a:defPPr>
                      <a:lvl1pPr marL="0" algn="l" defTabSz="914400" rtl="0" eaLnBrk="1" latinLnBrk="0" hangingPunct="1">
                        <a:defRPr sz="1800" b="1" kern="1200">
                          <a:solidFill>
                            <a:schemeClr val="bg1"/>
                          </a:solidFill>
                          <a:latin typeface="Times New Roman"/>
                        </a:defRPr>
                      </a:lvl1pPr>
                      <a:lvl2pPr marL="457200" algn="l" defTabSz="914400" rtl="0" eaLnBrk="1" latinLnBrk="0" hangingPunct="1">
                        <a:defRPr sz="1800" b="1" kern="1200">
                          <a:solidFill>
                            <a:schemeClr val="bg1"/>
                          </a:solidFill>
                          <a:latin typeface="Times New Roman"/>
                        </a:defRPr>
                      </a:lvl2pPr>
                      <a:lvl3pPr marL="914400" algn="l" defTabSz="914400" rtl="0" eaLnBrk="1" latinLnBrk="0" hangingPunct="1">
                        <a:defRPr sz="1800" b="1" kern="1200">
                          <a:solidFill>
                            <a:schemeClr val="bg1"/>
                          </a:solidFill>
                          <a:latin typeface="Times New Roman"/>
                        </a:defRPr>
                      </a:lvl3pPr>
                      <a:lvl4pPr marL="1371600" algn="l" defTabSz="914400" rtl="0" eaLnBrk="1" latinLnBrk="0" hangingPunct="1">
                        <a:defRPr sz="1800" b="1" kern="1200">
                          <a:solidFill>
                            <a:schemeClr val="bg1"/>
                          </a:solidFill>
                          <a:latin typeface="Times New Roman"/>
                        </a:defRPr>
                      </a:lvl4pPr>
                      <a:lvl5pPr marL="1828800" algn="l" defTabSz="914400" rtl="0" eaLnBrk="1" latinLnBrk="0" hangingPunct="1">
                        <a:defRPr sz="1800" b="1" kern="1200">
                          <a:solidFill>
                            <a:schemeClr val="bg1"/>
                          </a:solidFill>
                          <a:latin typeface="Times New Roman"/>
                        </a:defRPr>
                      </a:lvl5pPr>
                      <a:lvl6pPr marL="2286000" algn="l" defTabSz="914400" rtl="0" eaLnBrk="1" latinLnBrk="0" hangingPunct="1">
                        <a:defRPr sz="1800" b="1" kern="1200">
                          <a:solidFill>
                            <a:schemeClr val="bg1"/>
                          </a:solidFill>
                          <a:latin typeface="Times New Roman"/>
                        </a:defRPr>
                      </a:lvl6pPr>
                      <a:lvl7pPr marL="2743200" algn="l" defTabSz="914400" rtl="0" eaLnBrk="1" latinLnBrk="0" hangingPunct="1">
                        <a:defRPr sz="1800" b="1" kern="1200">
                          <a:solidFill>
                            <a:schemeClr val="bg1"/>
                          </a:solidFill>
                          <a:latin typeface="Times New Roman"/>
                        </a:defRPr>
                      </a:lvl7pPr>
                      <a:lvl8pPr marL="3200400" algn="l" defTabSz="914400" rtl="0" eaLnBrk="1" latinLnBrk="0" hangingPunct="1">
                        <a:defRPr sz="1800" b="1" kern="1200">
                          <a:solidFill>
                            <a:schemeClr val="bg1"/>
                          </a:solidFill>
                          <a:latin typeface="Times New Roman"/>
                        </a:defRPr>
                      </a:lvl8pPr>
                      <a:lvl9pPr marL="3657600" algn="l" defTabSz="914400" rtl="0" eaLnBrk="1" latinLnBrk="0" hangingPunct="1">
                        <a:defRPr sz="1800" b="1" kern="1200">
                          <a:solidFill>
                            <a:schemeClr val="bg1"/>
                          </a:solidFill>
                          <a:latin typeface="Times New Roman"/>
                        </a:defRPr>
                      </a:lvl9pPr>
                    </a:lstStyle>
                    <a:p>
                      <a:endParaRPr lang="en-GB" sz="2000" dirty="0">
                        <a:ln>
                          <a:solidFill>
                            <a:schemeClr val="accent4"/>
                          </a:solidFill>
                        </a:ln>
                        <a:solidFill>
                          <a:srgbClr val="00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b="1" kern="1200">
                          <a:solidFill>
                            <a:schemeClr val="bg1"/>
                          </a:solidFill>
                          <a:latin typeface="Times New Roman"/>
                        </a:defRPr>
                      </a:lvl1pPr>
                      <a:lvl2pPr marL="457200" algn="l" defTabSz="914400" rtl="0" eaLnBrk="1" latinLnBrk="0" hangingPunct="1">
                        <a:defRPr sz="1800" b="1" kern="1200">
                          <a:solidFill>
                            <a:schemeClr val="bg1"/>
                          </a:solidFill>
                          <a:latin typeface="Times New Roman"/>
                        </a:defRPr>
                      </a:lvl2pPr>
                      <a:lvl3pPr marL="914400" algn="l" defTabSz="914400" rtl="0" eaLnBrk="1" latinLnBrk="0" hangingPunct="1">
                        <a:defRPr sz="1800" b="1" kern="1200">
                          <a:solidFill>
                            <a:schemeClr val="bg1"/>
                          </a:solidFill>
                          <a:latin typeface="Times New Roman"/>
                        </a:defRPr>
                      </a:lvl3pPr>
                      <a:lvl4pPr marL="1371600" algn="l" defTabSz="914400" rtl="0" eaLnBrk="1" latinLnBrk="0" hangingPunct="1">
                        <a:defRPr sz="1800" b="1" kern="1200">
                          <a:solidFill>
                            <a:schemeClr val="bg1"/>
                          </a:solidFill>
                          <a:latin typeface="Times New Roman"/>
                        </a:defRPr>
                      </a:lvl4pPr>
                      <a:lvl5pPr marL="1828800" algn="l" defTabSz="914400" rtl="0" eaLnBrk="1" latinLnBrk="0" hangingPunct="1">
                        <a:defRPr sz="1800" b="1" kern="1200">
                          <a:solidFill>
                            <a:schemeClr val="bg1"/>
                          </a:solidFill>
                          <a:latin typeface="Times New Roman"/>
                        </a:defRPr>
                      </a:lvl5pPr>
                      <a:lvl6pPr marL="2286000" algn="l" defTabSz="914400" rtl="0" eaLnBrk="1" latinLnBrk="0" hangingPunct="1">
                        <a:defRPr sz="1800" b="1" kern="1200">
                          <a:solidFill>
                            <a:schemeClr val="bg1"/>
                          </a:solidFill>
                          <a:latin typeface="Times New Roman"/>
                        </a:defRPr>
                      </a:lvl6pPr>
                      <a:lvl7pPr marL="2743200" algn="l" defTabSz="914400" rtl="0" eaLnBrk="1" latinLnBrk="0" hangingPunct="1">
                        <a:defRPr sz="1800" b="1" kern="1200">
                          <a:solidFill>
                            <a:schemeClr val="bg1"/>
                          </a:solidFill>
                          <a:latin typeface="Times New Roman"/>
                        </a:defRPr>
                      </a:lvl7pPr>
                      <a:lvl8pPr marL="3200400" algn="l" defTabSz="914400" rtl="0" eaLnBrk="1" latinLnBrk="0" hangingPunct="1">
                        <a:defRPr sz="1800" b="1" kern="1200">
                          <a:solidFill>
                            <a:schemeClr val="bg1"/>
                          </a:solidFill>
                          <a:latin typeface="Times New Roman"/>
                        </a:defRPr>
                      </a:lvl8pPr>
                      <a:lvl9pPr marL="3657600" algn="l" defTabSz="914400" rtl="0" eaLnBrk="1" latinLnBrk="0" hangingPunct="1">
                        <a:defRPr sz="1800" b="1" kern="1200">
                          <a:solidFill>
                            <a:schemeClr val="bg1"/>
                          </a:solidFill>
                          <a:latin typeface="Times New Roman"/>
                        </a:defRPr>
                      </a:lvl9pPr>
                    </a:lstStyle>
                    <a:p>
                      <a:pPr algn="ctr"/>
                      <a:r>
                        <a:rPr lang="en-GB" sz="2400" dirty="0" smtClean="0">
                          <a:solidFill>
                            <a:srgbClr val="000000"/>
                          </a:solidFill>
                          <a:effectLst/>
                          <a:latin typeface="Calibri" pitchFamily="34" charset="0"/>
                        </a:rPr>
                        <a:t>TXA n</a:t>
                      </a:r>
                      <a:r>
                        <a:rPr lang="en-GB" sz="2400" baseline="0" dirty="0" smtClean="0">
                          <a:solidFill>
                            <a:srgbClr val="000000"/>
                          </a:solidFill>
                          <a:effectLst/>
                          <a:latin typeface="Calibri" pitchFamily="34" charset="0"/>
                        </a:rPr>
                        <a:t> (%)</a:t>
                      </a:r>
                      <a:endParaRPr lang="en-GB" sz="2400" dirty="0">
                        <a:solidFill>
                          <a:srgbClr val="000000"/>
                        </a:solidFill>
                        <a:effectLst/>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b="1" kern="1200">
                          <a:solidFill>
                            <a:schemeClr val="bg1"/>
                          </a:solidFill>
                          <a:latin typeface="Times New Roman"/>
                        </a:defRPr>
                      </a:lvl1pPr>
                      <a:lvl2pPr marL="457200" algn="l" defTabSz="914400" rtl="0" eaLnBrk="1" latinLnBrk="0" hangingPunct="1">
                        <a:defRPr sz="1800" b="1" kern="1200">
                          <a:solidFill>
                            <a:schemeClr val="bg1"/>
                          </a:solidFill>
                          <a:latin typeface="Times New Roman"/>
                        </a:defRPr>
                      </a:lvl2pPr>
                      <a:lvl3pPr marL="914400" algn="l" defTabSz="914400" rtl="0" eaLnBrk="1" latinLnBrk="0" hangingPunct="1">
                        <a:defRPr sz="1800" b="1" kern="1200">
                          <a:solidFill>
                            <a:schemeClr val="bg1"/>
                          </a:solidFill>
                          <a:latin typeface="Times New Roman"/>
                        </a:defRPr>
                      </a:lvl3pPr>
                      <a:lvl4pPr marL="1371600" algn="l" defTabSz="914400" rtl="0" eaLnBrk="1" latinLnBrk="0" hangingPunct="1">
                        <a:defRPr sz="1800" b="1" kern="1200">
                          <a:solidFill>
                            <a:schemeClr val="bg1"/>
                          </a:solidFill>
                          <a:latin typeface="Times New Roman"/>
                        </a:defRPr>
                      </a:lvl4pPr>
                      <a:lvl5pPr marL="1828800" algn="l" defTabSz="914400" rtl="0" eaLnBrk="1" latinLnBrk="0" hangingPunct="1">
                        <a:defRPr sz="1800" b="1" kern="1200">
                          <a:solidFill>
                            <a:schemeClr val="bg1"/>
                          </a:solidFill>
                          <a:latin typeface="Times New Roman"/>
                        </a:defRPr>
                      </a:lvl5pPr>
                      <a:lvl6pPr marL="2286000" algn="l" defTabSz="914400" rtl="0" eaLnBrk="1" latinLnBrk="0" hangingPunct="1">
                        <a:defRPr sz="1800" b="1" kern="1200">
                          <a:solidFill>
                            <a:schemeClr val="bg1"/>
                          </a:solidFill>
                          <a:latin typeface="Times New Roman"/>
                        </a:defRPr>
                      </a:lvl6pPr>
                      <a:lvl7pPr marL="2743200" algn="l" defTabSz="914400" rtl="0" eaLnBrk="1" latinLnBrk="0" hangingPunct="1">
                        <a:defRPr sz="1800" b="1" kern="1200">
                          <a:solidFill>
                            <a:schemeClr val="bg1"/>
                          </a:solidFill>
                          <a:latin typeface="Times New Roman"/>
                        </a:defRPr>
                      </a:lvl7pPr>
                      <a:lvl8pPr marL="3200400" algn="l" defTabSz="914400" rtl="0" eaLnBrk="1" latinLnBrk="0" hangingPunct="1">
                        <a:defRPr sz="1800" b="1" kern="1200">
                          <a:solidFill>
                            <a:schemeClr val="bg1"/>
                          </a:solidFill>
                          <a:latin typeface="Times New Roman"/>
                        </a:defRPr>
                      </a:lvl8pPr>
                      <a:lvl9pPr marL="3657600" algn="l" defTabSz="914400" rtl="0" eaLnBrk="1" latinLnBrk="0" hangingPunct="1">
                        <a:defRPr sz="1800" b="1" kern="1200">
                          <a:solidFill>
                            <a:schemeClr val="bg1"/>
                          </a:solidFill>
                          <a:latin typeface="Times New Roman"/>
                        </a:defRPr>
                      </a:lvl9pPr>
                    </a:lstStyle>
                    <a:p>
                      <a:pPr algn="ctr"/>
                      <a:r>
                        <a:rPr lang="en-GB" sz="2400" dirty="0" smtClean="0">
                          <a:solidFill>
                            <a:srgbClr val="000000"/>
                          </a:solidFill>
                          <a:effectLst/>
                          <a:latin typeface="Calibri" pitchFamily="34" charset="0"/>
                        </a:rPr>
                        <a:t>Placebo n (%)</a:t>
                      </a:r>
                      <a:endParaRPr lang="en-GB" sz="2400" dirty="0">
                        <a:solidFill>
                          <a:srgbClr val="000000"/>
                        </a:solidFill>
                        <a:effectLst/>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4844">
                <a:tc gridSpan="3">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i="1" kern="1200" dirty="0" smtClean="0">
                          <a:solidFill>
                            <a:schemeClr val="accent1"/>
                          </a:solidFill>
                          <a:latin typeface="Calibri" pitchFamily="34" charset="0"/>
                          <a:ea typeface="+mn-ea"/>
                          <a:cs typeface="+mn-cs"/>
                        </a:rPr>
                        <a:t>Systolic Blood Pressure (mmHg)</a:t>
                      </a:r>
                      <a:endParaRPr lang="en-US" sz="2000" b="1" i="1" kern="1200" dirty="0" smtClean="0">
                        <a:solidFill>
                          <a:schemeClr val="accent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4844">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r>
                        <a:rPr lang="en-US" sz="2000" b="0" kern="1200" dirty="0" smtClean="0">
                          <a:solidFill>
                            <a:srgbClr val="000000"/>
                          </a:solidFill>
                          <a:latin typeface="Calibri" pitchFamily="34" charset="0"/>
                          <a:ea typeface="+mn-ea"/>
                          <a:cs typeface="+mn-cs"/>
                        </a:rPr>
                        <a:t>  &gt;89 </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a:r>
                        <a:rPr lang="en-US" sz="2000" b="0" kern="1200" dirty="0" smtClean="0">
                          <a:solidFill>
                            <a:srgbClr val="000000"/>
                          </a:solidFill>
                          <a:latin typeface="Calibri" pitchFamily="34" charset="0"/>
                          <a:ea typeface="+mn-ea"/>
                          <a:cs typeface="+mn-cs"/>
                        </a:rPr>
                        <a:t>6,901 (68.4)</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a:r>
                        <a:rPr lang="en-US" sz="2000" b="0" kern="1200" dirty="0" smtClean="0">
                          <a:solidFill>
                            <a:srgbClr val="000000"/>
                          </a:solidFill>
                          <a:latin typeface="Calibri" pitchFamily="34" charset="0"/>
                          <a:ea typeface="+mn-ea"/>
                          <a:cs typeface="+mn-cs"/>
                        </a:rPr>
                        <a:t>6,791 (67.1)</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4844">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r>
                        <a:rPr lang="en-US" sz="2000" b="0" kern="1200" dirty="0" smtClean="0">
                          <a:solidFill>
                            <a:srgbClr val="000000"/>
                          </a:solidFill>
                          <a:latin typeface="Calibri" pitchFamily="34" charset="0"/>
                          <a:ea typeface="+mn-ea"/>
                          <a:cs typeface="+mn-cs"/>
                        </a:rPr>
                        <a:t>  76–89</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a:r>
                        <a:rPr lang="en-US" sz="2000" b="0" kern="1200" dirty="0" smtClean="0">
                          <a:solidFill>
                            <a:srgbClr val="000000"/>
                          </a:solidFill>
                          <a:latin typeface="Calibri" pitchFamily="34" charset="0"/>
                          <a:ea typeface="+mn-ea"/>
                          <a:cs typeface="+mn-cs"/>
                        </a:rPr>
                        <a:t>1,615 (16.0)</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a:r>
                        <a:rPr lang="en-US" sz="2000" b="0" kern="1200" dirty="0" smtClean="0">
                          <a:solidFill>
                            <a:srgbClr val="000000"/>
                          </a:solidFill>
                          <a:latin typeface="Calibri" pitchFamily="34" charset="0"/>
                          <a:ea typeface="+mn-ea"/>
                          <a:cs typeface="+mn-cs"/>
                        </a:rPr>
                        <a:t>1,697 (16.8) </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4844">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00"/>
                          </a:solidFill>
                          <a:latin typeface="Calibri" pitchFamily="34" charset="0"/>
                          <a:ea typeface="+mn-ea"/>
                          <a:cs typeface="+mn-cs"/>
                        </a:rPr>
                        <a:t>  ≤75 </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a:r>
                        <a:rPr lang="en-US" sz="2000" b="0" kern="1200" dirty="0" smtClean="0">
                          <a:solidFill>
                            <a:srgbClr val="000000"/>
                          </a:solidFill>
                          <a:latin typeface="Calibri" pitchFamily="34" charset="0"/>
                          <a:ea typeface="+mn-ea"/>
                          <a:cs typeface="+mn-cs"/>
                        </a:rPr>
                        <a:t>1,566 (15.5)</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a:r>
                        <a:rPr lang="en-US" sz="2000" b="0" kern="1200" dirty="0" smtClean="0">
                          <a:solidFill>
                            <a:srgbClr val="000000"/>
                          </a:solidFill>
                          <a:latin typeface="Calibri" pitchFamily="34" charset="0"/>
                          <a:ea typeface="+mn-ea"/>
                          <a:cs typeface="+mn-cs"/>
                        </a:rPr>
                        <a:t>1,608 (15.9) </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4844">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00"/>
                          </a:solidFill>
                          <a:latin typeface="Calibri" pitchFamily="34" charset="0"/>
                          <a:ea typeface="+mn-ea"/>
                          <a:cs typeface="+mn-cs"/>
                        </a:rPr>
                        <a:t>  [not known]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a:r>
                        <a:rPr lang="en-US" sz="2000" b="0" kern="1200" dirty="0" smtClean="0">
                          <a:solidFill>
                            <a:srgbClr val="000000"/>
                          </a:solidFill>
                          <a:latin typeface="Calibri" pitchFamily="34" charset="0"/>
                          <a:ea typeface="+mn-ea"/>
                          <a:cs typeface="+mn-cs"/>
                        </a:rPr>
                        <a:t>11 </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a:r>
                        <a:rPr lang="en-US" sz="2000" b="0" kern="1200" dirty="0" smtClean="0">
                          <a:solidFill>
                            <a:srgbClr val="000000"/>
                          </a:solidFill>
                          <a:latin typeface="Calibri" pitchFamily="34" charset="0"/>
                          <a:ea typeface="+mn-ea"/>
                          <a:cs typeface="+mn-cs"/>
                        </a:rPr>
                        <a:t>18</a:t>
                      </a:r>
                      <a:endParaRPr lang="en-GB" sz="2000" b="0" kern="1200" dirty="0">
                        <a:solidFill>
                          <a:srgbClr val="0000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6000">
                <a:tc gridSpan="3">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800" dirty="0">
                        <a:ln>
                          <a:solidFill>
                            <a:schemeClr val="accent4"/>
                          </a:solidFill>
                        </a:ln>
                        <a:solidFill>
                          <a:srgbClr val="00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hMerge="1">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r>
              <a:tr h="36484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i="1" kern="1200" dirty="0" smtClean="0">
                          <a:solidFill>
                            <a:schemeClr val="accent1"/>
                          </a:solidFill>
                          <a:latin typeface="Calibri" pitchFamily="34" charset="0"/>
                          <a:ea typeface="+mn-ea"/>
                          <a:cs typeface="+mn-cs"/>
                        </a:rPr>
                        <a:t>Glasgow Coma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r" defTabSz="914400" rtl="0" eaLnBrk="1" latinLnBrk="0" hangingPunct="1"/>
                      <a:endParaRPr lang="en-GB" sz="2000" b="0" kern="1200" dirty="0">
                        <a:solidFill>
                          <a:srgbClr val="000000"/>
                        </a:solidFill>
                        <a:latin typeface="Calibri" pitchFamily="34" charset="0"/>
                        <a:ea typeface="+mn-ea"/>
                        <a:cs typeface="+mn-cs"/>
                      </a:endParaRPr>
                    </a:p>
                  </a:txBody>
                  <a:tcPr anchor="ctr"/>
                </a:tc>
                <a:tc hMerge="1">
                  <a:txBody>
                    <a:bodyPr/>
                    <a:lstStyle/>
                    <a:p>
                      <a:pPr marL="0" algn="r" defTabSz="914400" rtl="0" eaLnBrk="1" latinLnBrk="0" hangingPunct="1"/>
                      <a:endParaRPr lang="en-GB" sz="2000" b="0" kern="1200" dirty="0">
                        <a:solidFill>
                          <a:srgbClr val="000000"/>
                        </a:solidFill>
                        <a:latin typeface="Calibri" pitchFamily="34" charset="0"/>
                        <a:ea typeface="+mn-ea"/>
                        <a:cs typeface="+mn-cs"/>
                      </a:endParaRPr>
                    </a:p>
                  </a:txBody>
                  <a:tcPr anchor="ctr"/>
                </a:tc>
              </a:tr>
              <a:tr h="364844">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r>
                        <a:rPr lang="en-GB" sz="2000" b="0" kern="1200" dirty="0" smtClean="0">
                          <a:solidFill>
                            <a:srgbClr val="000000"/>
                          </a:solidFill>
                          <a:latin typeface="Calibri" pitchFamily="34" charset="0"/>
                          <a:ea typeface="+mn-ea"/>
                          <a:cs typeface="+mn-cs"/>
                        </a:rPr>
                        <a:t>  Severe (3–8)</a:t>
                      </a:r>
                      <a:endParaRPr lang="en-GB" sz="2000" b="0" kern="1200" dirty="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GB" sz="2000" b="0" kern="1200" dirty="0" smtClean="0">
                          <a:solidFill>
                            <a:srgbClr val="000000"/>
                          </a:solidFill>
                          <a:latin typeface="Calibri" pitchFamily="34" charset="0"/>
                          <a:ea typeface="+mn-ea"/>
                          <a:cs typeface="+mn-cs"/>
                        </a:rPr>
                        <a:t>1,799 (17.8)</a:t>
                      </a:r>
                      <a:endParaRPr lang="en-GB" sz="2000" b="0" kern="1200" dirty="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GB" sz="2000" b="0" kern="1200" dirty="0" smtClean="0">
                          <a:solidFill>
                            <a:srgbClr val="000000"/>
                          </a:solidFill>
                          <a:latin typeface="Calibri" pitchFamily="34" charset="0"/>
                          <a:ea typeface="+mn-ea"/>
                          <a:cs typeface="+mn-cs"/>
                        </a:rPr>
                        <a:t>1,839 (18.2) </a:t>
                      </a:r>
                      <a:endParaRPr lang="en-GB" sz="2000" b="0" kern="1200" dirty="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4844">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r>
                        <a:rPr lang="en-GB" sz="2000" b="0" kern="1200" dirty="0" smtClean="0">
                          <a:solidFill>
                            <a:srgbClr val="000000"/>
                          </a:solidFill>
                          <a:latin typeface="Calibri" pitchFamily="34" charset="0"/>
                          <a:ea typeface="+mn-ea"/>
                          <a:cs typeface="+mn-cs"/>
                        </a:rPr>
                        <a:t>  Moderate (9–12)</a:t>
                      </a:r>
                      <a:endParaRPr lang="en-GB" sz="2000" b="0" kern="1200" dirty="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GB" sz="2000" b="0" kern="1200" dirty="0" smtClean="0">
                          <a:solidFill>
                            <a:srgbClr val="000000"/>
                          </a:solidFill>
                          <a:latin typeface="Calibri" pitchFamily="34" charset="0"/>
                          <a:ea typeface="+mn-ea"/>
                          <a:cs typeface="+mn-cs"/>
                        </a:rPr>
                        <a:t>1,353 (13.4)</a:t>
                      </a:r>
                      <a:endParaRPr lang="en-GB" sz="2000" b="0" kern="1200" dirty="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GB" sz="2000" b="0" kern="1200" dirty="0" smtClean="0">
                          <a:solidFill>
                            <a:srgbClr val="000000"/>
                          </a:solidFill>
                          <a:latin typeface="Calibri" pitchFamily="34" charset="0"/>
                          <a:ea typeface="+mn-ea"/>
                          <a:cs typeface="+mn-cs"/>
                        </a:rPr>
                        <a:t>1,351 (13.4) </a:t>
                      </a:r>
                      <a:endParaRPr lang="en-GB" sz="2000" b="0" kern="1200" dirty="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4844">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r>
                        <a:rPr lang="en-GB" sz="2000" b="0" kern="1200" dirty="0" smtClean="0">
                          <a:solidFill>
                            <a:srgbClr val="000000"/>
                          </a:solidFill>
                          <a:latin typeface="Calibri" pitchFamily="34" charset="0"/>
                          <a:ea typeface="+mn-ea"/>
                          <a:cs typeface="+mn-cs"/>
                        </a:rPr>
                        <a:t>  Mild (13–15)</a:t>
                      </a:r>
                      <a:endParaRPr lang="en-GB" sz="2000" b="0" kern="1200" dirty="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GB" sz="2000" b="0" kern="1200" dirty="0" smtClean="0">
                          <a:solidFill>
                            <a:srgbClr val="000000"/>
                          </a:solidFill>
                          <a:latin typeface="Calibri" pitchFamily="34" charset="0"/>
                          <a:ea typeface="+mn-ea"/>
                          <a:cs typeface="+mn-cs"/>
                        </a:rPr>
                        <a:t>6,934 (68.7)</a:t>
                      </a:r>
                      <a:endParaRPr lang="en-GB" sz="2000" b="0" kern="1200" dirty="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GB" sz="2000" b="0" kern="1200" dirty="0" smtClean="0">
                          <a:solidFill>
                            <a:srgbClr val="000000"/>
                          </a:solidFill>
                          <a:latin typeface="Calibri" pitchFamily="34" charset="0"/>
                          <a:ea typeface="+mn-ea"/>
                          <a:cs typeface="+mn-cs"/>
                        </a:rPr>
                        <a:t>6,908 (68.3) </a:t>
                      </a:r>
                      <a:endParaRPr lang="en-GB" sz="2000" b="0" kern="1200" dirty="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4844">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smtClean="0">
                          <a:solidFill>
                            <a:srgbClr val="000000"/>
                          </a:solidFill>
                          <a:latin typeface="Calibri" pitchFamily="34" charset="0"/>
                          <a:ea typeface="+mn-ea"/>
                          <a:cs typeface="+mn-cs"/>
                        </a:rPr>
                        <a:t>  [not known]</a:t>
                      </a:r>
                      <a:endParaRPr lang="en-US" sz="2000" b="0" kern="1200" dirty="0" smtClean="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GB" sz="2000" b="0" kern="1200" dirty="0" smtClean="0">
                          <a:solidFill>
                            <a:srgbClr val="000000"/>
                          </a:solidFill>
                          <a:latin typeface="Calibri" pitchFamily="34" charset="0"/>
                          <a:ea typeface="+mn-ea"/>
                          <a:cs typeface="+mn-cs"/>
                        </a:rPr>
                        <a:t>7</a:t>
                      </a:r>
                      <a:endParaRPr lang="en-GB" sz="2000" b="0" kern="1200" dirty="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r" defTabSz="914400" rtl="0" eaLnBrk="1" latinLnBrk="0" hangingPunct="1"/>
                      <a:r>
                        <a:rPr lang="en-GB" sz="2000" b="0" kern="1200" dirty="0" smtClean="0">
                          <a:solidFill>
                            <a:srgbClr val="000000"/>
                          </a:solidFill>
                          <a:latin typeface="Calibri" pitchFamily="34" charset="0"/>
                          <a:ea typeface="+mn-ea"/>
                          <a:cs typeface="+mn-cs"/>
                        </a:rPr>
                        <a:t>16</a:t>
                      </a:r>
                      <a:endParaRPr lang="en-GB" sz="2000" b="0" kern="1200" dirty="0">
                        <a:solidFill>
                          <a:srgbClr val="00000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 Box 2"/>
          <p:cNvSpPr txBox="1">
            <a:spLocks noChangeArrowheads="1"/>
          </p:cNvSpPr>
          <p:nvPr/>
        </p:nvSpPr>
        <p:spPr bwMode="auto">
          <a:xfrm>
            <a:off x="0" y="71414"/>
            <a:ext cx="9144000" cy="1146993"/>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2800" b="1">
                <a:solidFill>
                  <a:srgbClr val="C00000"/>
                </a:solidFill>
              </a:rPr>
              <a:t>基本患者背景因子</a:t>
            </a:r>
          </a:p>
          <a:p>
            <a:pPr algn="ctr" eaLnBrk="0" hangingPunct="0">
              <a:spcBef>
                <a:spcPct val="50000"/>
              </a:spcBef>
              <a:defRPr/>
            </a:pPr>
            <a:r>
              <a:rPr lang="ja-JP" altLang="en-GB" sz="2800" b="1">
                <a:solidFill>
                  <a:srgbClr val="C00000"/>
                </a:solidFill>
              </a:rPr>
              <a:t>両群間で均衡が取れていました</a:t>
            </a:r>
            <a:endParaRPr lang="en-GB" altLang="ja-JP" sz="28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4625" y="981075"/>
            <a:ext cx="8786813" cy="5262979"/>
          </a:xfrm>
          <a:prstGeom prst="rect">
            <a:avLst/>
          </a:prstGeom>
          <a:noFill/>
          <a:ln w="9525">
            <a:noFill/>
            <a:miter lim="800000"/>
            <a:headEnd/>
            <a:tailEnd/>
          </a:ln>
        </p:spPr>
        <p:txBody>
          <a:bodyPr>
            <a:spAutoFit/>
          </a:bodyPr>
          <a:lstStyle/>
          <a:p>
            <a:pPr defTabSz="1219200">
              <a:tabLst>
                <a:tab pos="2692400" algn="l"/>
                <a:tab pos="3768725" algn="l"/>
                <a:tab pos="5205413" algn="l"/>
                <a:tab pos="7620000" algn="l"/>
              </a:tabLst>
            </a:pPr>
            <a:r>
              <a:rPr lang="ja-JP" altLang="en-US" sz="2400" b="1">
                <a:solidFill>
                  <a:schemeClr val="accent1"/>
                </a:solidFill>
                <a:latin typeface="Calibri" pitchFamily="34" charset="0"/>
              </a:rPr>
              <a:t>死亡</a:t>
            </a:r>
            <a:r>
              <a:rPr lang="ja-JP" altLang="en-US" sz="2400" b="1">
                <a:solidFill>
                  <a:schemeClr val="accent1"/>
                </a:solidFill>
                <a:latin typeface="Calibri" pitchFamily="34" charset="0"/>
              </a:rPr>
              <a:t>原</a:t>
            </a:r>
            <a:r>
              <a:rPr lang="ja-JP" altLang="en-US" sz="2400" b="1" smtClean="0">
                <a:solidFill>
                  <a:schemeClr val="accent1"/>
                </a:solidFill>
                <a:latin typeface="Calibri" pitchFamily="34" charset="0"/>
              </a:rPr>
              <a:t>因</a:t>
            </a:r>
            <a:r>
              <a:rPr lang="ja-JP" altLang="en-US" sz="2400" b="1">
                <a:solidFill>
                  <a:schemeClr val="accent1"/>
                </a:solidFill>
                <a:latin typeface="Calibri" pitchFamily="34" charset="0"/>
              </a:rPr>
              <a:t>　　　　　</a:t>
            </a:r>
            <a:r>
              <a:rPr lang="en-US" altLang="ja-JP" sz="2400" b="1" dirty="0">
                <a:solidFill>
                  <a:schemeClr val="accent1"/>
                </a:solidFill>
                <a:latin typeface="Calibri" pitchFamily="34" charset="0"/>
              </a:rPr>
              <a:t>TXA</a:t>
            </a:r>
            <a:r>
              <a:rPr lang="ja-JP" altLang="en-US" sz="2400" b="1">
                <a:solidFill>
                  <a:schemeClr val="accent1"/>
                </a:solidFill>
                <a:latin typeface="Calibri" pitchFamily="34" charset="0"/>
              </a:rPr>
              <a:t>　 プラセボ 	死亡リスク	</a:t>
            </a:r>
            <a:r>
              <a:rPr lang="en-US" sz="2400" b="1" dirty="0">
                <a:solidFill>
                  <a:schemeClr val="accent1"/>
                </a:solidFill>
                <a:latin typeface="Calibri" pitchFamily="34" charset="0"/>
              </a:rPr>
              <a:t>P</a:t>
            </a:r>
            <a:r>
              <a:rPr lang="en-US" altLang="ja-JP" sz="2400" b="1" dirty="0">
                <a:solidFill>
                  <a:schemeClr val="accent1"/>
                </a:solidFill>
                <a:latin typeface="Calibri" pitchFamily="34" charset="0"/>
              </a:rPr>
              <a:t> </a:t>
            </a:r>
            <a:r>
              <a:rPr lang="ja-JP" altLang="en-US" sz="2400" b="1">
                <a:solidFill>
                  <a:schemeClr val="accent1"/>
                </a:solidFill>
                <a:latin typeface="Calibri" pitchFamily="34" charset="0"/>
              </a:rPr>
              <a:t>値	</a:t>
            </a:r>
            <a:r>
              <a:rPr lang="en-US" sz="2400" dirty="0">
                <a:solidFill>
                  <a:schemeClr val="accent1"/>
                </a:solidFill>
                <a:latin typeface="Calibri" pitchFamily="34" charset="0"/>
              </a:rPr>
              <a:t>10,060  	10,067</a:t>
            </a:r>
          </a:p>
          <a:p>
            <a:pPr defTabSz="1219200">
              <a:tabLst>
                <a:tab pos="2692400" algn="l"/>
                <a:tab pos="3768725" algn="l"/>
                <a:tab pos="5205413" algn="l"/>
                <a:tab pos="7620000" algn="l"/>
              </a:tabLst>
            </a:pPr>
            <a:endParaRPr lang="en-US" sz="2400" dirty="0">
              <a:solidFill>
                <a:srgbClr val="000000"/>
              </a:solidFill>
              <a:latin typeface="Calibri" pitchFamily="34" charset="0"/>
            </a:endParaRPr>
          </a:p>
          <a:p>
            <a:pPr defTabSz="1219200">
              <a:tabLst>
                <a:tab pos="2692400" algn="l"/>
                <a:tab pos="3768725" algn="l"/>
                <a:tab pos="5205413" algn="l"/>
                <a:tab pos="7620000" algn="l"/>
              </a:tabLst>
            </a:pPr>
            <a:r>
              <a:rPr lang="ja-JP" altLang="nl-NL" sz="2400">
                <a:solidFill>
                  <a:srgbClr val="000000"/>
                </a:solidFill>
                <a:latin typeface="Calibri" pitchFamily="34" charset="0"/>
              </a:rPr>
              <a:t>出血 	</a:t>
            </a:r>
            <a:r>
              <a:rPr lang="nl-NL" sz="2400" dirty="0">
                <a:solidFill>
                  <a:srgbClr val="000000"/>
                </a:solidFill>
                <a:latin typeface="Calibri" pitchFamily="34" charset="0"/>
              </a:rPr>
              <a:t>489  	574 	0.85 (0.76–0.96) 	0.0077</a:t>
            </a:r>
          </a:p>
          <a:p>
            <a:pPr defTabSz="1219200">
              <a:tabLst>
                <a:tab pos="2692400" algn="l"/>
                <a:tab pos="3768725" algn="l"/>
                <a:tab pos="5205413" algn="l"/>
                <a:tab pos="7620000" algn="l"/>
              </a:tabLst>
            </a:pPr>
            <a:endParaRPr lang="ja-JP" altLang="nl-NL" sz="2400">
              <a:solidFill>
                <a:srgbClr val="000000"/>
              </a:solidFill>
              <a:latin typeface="Calibri" pitchFamily="34" charset="0"/>
            </a:endParaRPr>
          </a:p>
          <a:p>
            <a:pPr defTabSz="1219200">
              <a:tabLst>
                <a:tab pos="2692400" algn="l"/>
                <a:tab pos="3768725" algn="l"/>
                <a:tab pos="5205413" algn="l"/>
                <a:tab pos="7620000" algn="l"/>
              </a:tabLst>
            </a:pPr>
            <a:r>
              <a:rPr lang="ja-JP" altLang="es-ES" sz="2400">
                <a:solidFill>
                  <a:srgbClr val="000000"/>
                </a:solidFill>
                <a:latin typeface="Calibri" pitchFamily="34" charset="0"/>
              </a:rPr>
              <a:t>血栓症	 </a:t>
            </a:r>
            <a:r>
              <a:rPr lang="es-ES" sz="2400" dirty="0">
                <a:solidFill>
                  <a:srgbClr val="000000"/>
                </a:solidFill>
                <a:latin typeface="Calibri" pitchFamily="34" charset="0"/>
              </a:rPr>
              <a:t>33 	 48	0.69 (0.44–1.07) 	 0.096</a:t>
            </a:r>
          </a:p>
          <a:p>
            <a:pPr defTabSz="1219200">
              <a:tabLst>
                <a:tab pos="2692400" algn="l"/>
                <a:tab pos="3768725" algn="l"/>
                <a:tab pos="5205413" algn="l"/>
                <a:tab pos="7620000" algn="l"/>
              </a:tabLst>
            </a:pPr>
            <a:endParaRPr lang="ja-JP" altLang="es-ES" sz="2400">
              <a:solidFill>
                <a:srgbClr val="000000"/>
              </a:solidFill>
              <a:latin typeface="Calibri" pitchFamily="34" charset="0"/>
            </a:endParaRPr>
          </a:p>
          <a:p>
            <a:pPr defTabSz="1219200">
              <a:tabLst>
                <a:tab pos="2692400" algn="l"/>
                <a:tab pos="3768725" algn="l"/>
                <a:tab pos="5205413" algn="l"/>
                <a:tab pos="7620000" algn="l"/>
              </a:tabLst>
            </a:pPr>
            <a:r>
              <a:rPr lang="ja-JP" altLang="en-US" sz="2400">
                <a:solidFill>
                  <a:srgbClr val="000000"/>
                </a:solidFill>
                <a:latin typeface="Calibri" pitchFamily="34" charset="0"/>
              </a:rPr>
              <a:t>臓器不全	</a:t>
            </a:r>
            <a:r>
              <a:rPr lang="en-US" sz="2400" dirty="0">
                <a:solidFill>
                  <a:srgbClr val="000000"/>
                </a:solidFill>
                <a:latin typeface="Calibri" pitchFamily="34" charset="0"/>
              </a:rPr>
              <a:t>209 	233 	0.90 (0.75–1.08) 	  0.25</a:t>
            </a:r>
          </a:p>
          <a:p>
            <a:pPr defTabSz="1219200">
              <a:tabLst>
                <a:tab pos="2692400" algn="l"/>
                <a:tab pos="3768725" algn="l"/>
                <a:tab pos="5205413" algn="l"/>
                <a:tab pos="7620000" algn="l"/>
              </a:tabLst>
            </a:pPr>
            <a:endParaRPr lang="ja-JP" altLang="en-US" sz="2400">
              <a:solidFill>
                <a:srgbClr val="000000"/>
              </a:solidFill>
              <a:latin typeface="Calibri" pitchFamily="34" charset="0"/>
            </a:endParaRPr>
          </a:p>
          <a:p>
            <a:pPr defTabSz="1219200">
              <a:tabLst>
                <a:tab pos="2692400" algn="l"/>
                <a:tab pos="3768725" algn="l"/>
                <a:tab pos="5205413" algn="l"/>
                <a:tab pos="7620000" algn="l"/>
              </a:tabLst>
            </a:pPr>
            <a:r>
              <a:rPr lang="ja-JP" altLang="en-US" sz="2400">
                <a:solidFill>
                  <a:srgbClr val="000000"/>
                </a:solidFill>
                <a:latin typeface="Calibri" pitchFamily="34" charset="0"/>
              </a:rPr>
              <a:t>頭部外傷 	</a:t>
            </a:r>
            <a:r>
              <a:rPr lang="en-US" sz="2400" dirty="0">
                <a:solidFill>
                  <a:srgbClr val="000000"/>
                </a:solidFill>
                <a:latin typeface="Calibri" pitchFamily="34" charset="0"/>
              </a:rPr>
              <a:t>603 	621	0.97 (0.87–1.08) 	  0.60</a:t>
            </a:r>
          </a:p>
          <a:p>
            <a:pPr defTabSz="1219200">
              <a:tabLst>
                <a:tab pos="2692400" algn="l"/>
                <a:tab pos="3768725" algn="l"/>
                <a:tab pos="5205413" algn="l"/>
                <a:tab pos="7620000" algn="l"/>
              </a:tabLst>
            </a:pPr>
            <a:endParaRPr lang="ja-JP" altLang="en-US" sz="2400">
              <a:solidFill>
                <a:srgbClr val="000000"/>
              </a:solidFill>
              <a:latin typeface="Calibri" pitchFamily="34" charset="0"/>
            </a:endParaRPr>
          </a:p>
          <a:p>
            <a:pPr defTabSz="1219200">
              <a:tabLst>
                <a:tab pos="2692400" algn="l"/>
                <a:tab pos="3768725" algn="l"/>
                <a:tab pos="5205413" algn="l"/>
                <a:tab pos="7620000" algn="l"/>
              </a:tabLst>
            </a:pPr>
            <a:r>
              <a:rPr lang="ja-JP" altLang="en-US" sz="2400">
                <a:solidFill>
                  <a:srgbClr val="000000"/>
                </a:solidFill>
                <a:latin typeface="Calibri" pitchFamily="34" charset="0"/>
              </a:rPr>
              <a:t>その他 	</a:t>
            </a:r>
            <a:r>
              <a:rPr lang="en-US" sz="2400" dirty="0">
                <a:solidFill>
                  <a:srgbClr val="000000"/>
                </a:solidFill>
                <a:latin typeface="Calibri" pitchFamily="34" charset="0"/>
              </a:rPr>
              <a:t>129 	137 	0.94 (0.74–1.20) 	  0.63</a:t>
            </a:r>
          </a:p>
          <a:p>
            <a:pPr defTabSz="1219200">
              <a:tabLst>
                <a:tab pos="2692400" algn="l"/>
                <a:tab pos="3768725" algn="l"/>
                <a:tab pos="5205413" algn="l"/>
                <a:tab pos="7620000" algn="l"/>
              </a:tabLst>
            </a:pPr>
            <a:endParaRPr lang="ja-JP" altLang="en-US" sz="2400" b="1">
              <a:solidFill>
                <a:srgbClr val="000000"/>
              </a:solidFill>
              <a:latin typeface="Calibri" pitchFamily="34" charset="0"/>
            </a:endParaRPr>
          </a:p>
          <a:p>
            <a:pPr defTabSz="1219200">
              <a:tabLst>
                <a:tab pos="2692400" algn="l"/>
                <a:tab pos="3768725" algn="l"/>
                <a:tab pos="5205413" algn="l"/>
                <a:tab pos="7620000" algn="l"/>
              </a:tabLst>
            </a:pPr>
            <a:r>
              <a:rPr lang="ja-JP" altLang="en-US" sz="2400" b="1">
                <a:solidFill>
                  <a:srgbClr val="C00000"/>
                </a:solidFill>
                <a:latin typeface="Calibri" pitchFamily="34" charset="0"/>
              </a:rPr>
              <a:t>全ての死                    </a:t>
            </a:r>
            <a:r>
              <a:rPr lang="en-US" sz="2400" b="1" dirty="0">
                <a:solidFill>
                  <a:srgbClr val="C00000"/>
                </a:solidFill>
                <a:latin typeface="Calibri" pitchFamily="34" charset="0"/>
              </a:rPr>
              <a:t>1463       1613 	0.91 (0.85–0·97) 	0·0035</a:t>
            </a:r>
            <a:endParaRPr lang="ja-JP" altLang="en-US" sz="2400" b="1">
              <a:solidFill>
                <a:srgbClr val="C00000"/>
              </a:solidFill>
              <a:latin typeface="Calibri" pitchFamily="34" charset="0"/>
            </a:endParaRPr>
          </a:p>
        </p:txBody>
      </p:sp>
      <p:cxnSp>
        <p:nvCxnSpPr>
          <p:cNvPr id="7" name="Straight Connector 6"/>
          <p:cNvCxnSpPr/>
          <p:nvPr/>
        </p:nvCxnSpPr>
        <p:spPr>
          <a:xfrm>
            <a:off x="214313" y="1784350"/>
            <a:ext cx="864393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2"/>
          <p:cNvSpPr txBox="1">
            <a:spLocks noChangeArrowheads="1"/>
          </p:cNvSpPr>
          <p:nvPr/>
        </p:nvSpPr>
        <p:spPr bwMode="auto">
          <a:xfrm>
            <a:off x="0" y="71414"/>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3600" b="1">
                <a:solidFill>
                  <a:srgbClr val="C00000"/>
                </a:solidFill>
                <a:latin typeface="Calibri" pitchFamily="34" charset="0"/>
              </a:rPr>
              <a:t>結果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075488" y="6086475"/>
            <a:ext cx="1446212" cy="276225"/>
          </a:xfrm>
          <a:prstGeom prst="rect">
            <a:avLst/>
          </a:prstGeom>
          <a:noFill/>
          <a:ln w="9525">
            <a:noFill/>
            <a:miter lim="800000"/>
            <a:headEnd/>
            <a:tailEnd/>
          </a:ln>
        </p:spPr>
        <p:txBody>
          <a:bodyPr lIns="0" tIns="0" rIns="0" bIns="0">
            <a:spAutoFit/>
          </a:bodyPr>
          <a:lstStyle/>
          <a:p>
            <a:pPr algn="ctr" defTabSz="846138"/>
            <a:r>
              <a:rPr lang="en-GB">
                <a:latin typeface="Calibri" pitchFamily="34" charset="0"/>
              </a:rPr>
              <a:t> TXA worse</a:t>
            </a:r>
          </a:p>
        </p:txBody>
      </p:sp>
      <p:sp>
        <p:nvSpPr>
          <p:cNvPr id="19459" name="Rectangle 3"/>
          <p:cNvSpPr>
            <a:spLocks noChangeArrowheads="1"/>
          </p:cNvSpPr>
          <p:nvPr/>
        </p:nvSpPr>
        <p:spPr bwMode="auto">
          <a:xfrm>
            <a:off x="5186363" y="6086475"/>
            <a:ext cx="1428750" cy="276225"/>
          </a:xfrm>
          <a:prstGeom prst="rect">
            <a:avLst/>
          </a:prstGeom>
          <a:noFill/>
          <a:ln w="9525">
            <a:noFill/>
            <a:miter lim="800000"/>
            <a:headEnd/>
            <a:tailEnd/>
          </a:ln>
        </p:spPr>
        <p:txBody>
          <a:bodyPr lIns="0" tIns="0" rIns="0" bIns="0">
            <a:spAutoFit/>
          </a:bodyPr>
          <a:lstStyle/>
          <a:p>
            <a:pPr algn="ctr" defTabSz="846138"/>
            <a:r>
              <a:rPr lang="en-GB">
                <a:latin typeface="Calibri" pitchFamily="34" charset="0"/>
              </a:rPr>
              <a:t>TXA better</a:t>
            </a:r>
          </a:p>
        </p:txBody>
      </p:sp>
      <p:sp>
        <p:nvSpPr>
          <p:cNvPr id="19460" name="Rectangle 33"/>
          <p:cNvSpPr>
            <a:spLocks noChangeArrowheads="1"/>
          </p:cNvSpPr>
          <p:nvPr/>
        </p:nvSpPr>
        <p:spPr bwMode="auto">
          <a:xfrm>
            <a:off x="3836988" y="5727700"/>
            <a:ext cx="301625" cy="258763"/>
          </a:xfrm>
          <a:prstGeom prst="rect">
            <a:avLst/>
          </a:prstGeom>
          <a:noFill/>
          <a:ln w="9525">
            <a:noFill/>
            <a:miter lim="800000"/>
            <a:headEnd/>
            <a:tailEnd/>
          </a:ln>
        </p:spPr>
        <p:txBody>
          <a:bodyPr wrap="none" lIns="0" tIns="0" rIns="0" bIns="0">
            <a:spAutoFit/>
          </a:bodyPr>
          <a:lstStyle/>
          <a:p>
            <a:r>
              <a:rPr lang="en-GB" sz="1700">
                <a:solidFill>
                  <a:srgbClr val="FFFFFF"/>
                </a:solidFill>
                <a:latin typeface="Calibri" pitchFamily="34" charset="0"/>
              </a:rPr>
              <a:t>0.8</a:t>
            </a:r>
            <a:endParaRPr lang="en-GB">
              <a:solidFill>
                <a:srgbClr val="FFFFFF"/>
              </a:solidFill>
              <a:latin typeface="Calibri" pitchFamily="34" charset="0"/>
            </a:endParaRPr>
          </a:p>
        </p:txBody>
      </p:sp>
      <p:sp>
        <p:nvSpPr>
          <p:cNvPr id="19461" name="Rectangle 35"/>
          <p:cNvSpPr>
            <a:spLocks noChangeArrowheads="1"/>
          </p:cNvSpPr>
          <p:nvPr/>
        </p:nvSpPr>
        <p:spPr bwMode="auto">
          <a:xfrm>
            <a:off x="5280025" y="5729288"/>
            <a:ext cx="276225" cy="261937"/>
          </a:xfrm>
          <a:prstGeom prst="rect">
            <a:avLst/>
          </a:prstGeom>
          <a:noFill/>
          <a:ln w="9525">
            <a:noFill/>
            <a:miter lim="800000"/>
            <a:headEnd/>
            <a:tailEnd/>
          </a:ln>
        </p:spPr>
        <p:txBody>
          <a:bodyPr wrap="none" lIns="0" tIns="0" rIns="0" bIns="0">
            <a:spAutoFit/>
          </a:bodyPr>
          <a:lstStyle/>
          <a:p>
            <a:r>
              <a:rPr lang="en-GB" sz="1700">
                <a:latin typeface="Calibri" pitchFamily="34" charset="0"/>
              </a:rPr>
              <a:t>0.9</a:t>
            </a:r>
            <a:endParaRPr lang="en-GB">
              <a:latin typeface="Calibri" pitchFamily="34" charset="0"/>
            </a:endParaRPr>
          </a:p>
        </p:txBody>
      </p:sp>
      <p:sp>
        <p:nvSpPr>
          <p:cNvPr id="19462" name="Rectangle 37"/>
          <p:cNvSpPr>
            <a:spLocks noChangeArrowheads="1"/>
          </p:cNvSpPr>
          <p:nvPr/>
        </p:nvSpPr>
        <p:spPr bwMode="auto">
          <a:xfrm>
            <a:off x="6713538" y="5729288"/>
            <a:ext cx="276225" cy="261937"/>
          </a:xfrm>
          <a:prstGeom prst="rect">
            <a:avLst/>
          </a:prstGeom>
          <a:noFill/>
          <a:ln w="9525">
            <a:noFill/>
            <a:miter lim="800000"/>
            <a:headEnd/>
            <a:tailEnd/>
          </a:ln>
        </p:spPr>
        <p:txBody>
          <a:bodyPr wrap="none" lIns="0" tIns="0" rIns="0" bIns="0">
            <a:spAutoFit/>
          </a:bodyPr>
          <a:lstStyle/>
          <a:p>
            <a:r>
              <a:rPr lang="en-GB" sz="1700">
                <a:latin typeface="Calibri" pitchFamily="34" charset="0"/>
              </a:rPr>
              <a:t>1.0</a:t>
            </a:r>
            <a:endParaRPr lang="en-GB">
              <a:latin typeface="Calibri" pitchFamily="34" charset="0"/>
            </a:endParaRPr>
          </a:p>
        </p:txBody>
      </p:sp>
      <p:sp>
        <p:nvSpPr>
          <p:cNvPr id="19463" name="Line 38"/>
          <p:cNvSpPr>
            <a:spLocks noChangeShapeType="1"/>
          </p:cNvSpPr>
          <p:nvPr/>
        </p:nvSpPr>
        <p:spPr bwMode="auto">
          <a:xfrm flipV="1">
            <a:off x="3989388" y="5572125"/>
            <a:ext cx="1587" cy="119063"/>
          </a:xfrm>
          <a:prstGeom prst="line">
            <a:avLst/>
          </a:prstGeom>
          <a:noFill/>
          <a:ln w="9525">
            <a:solidFill>
              <a:schemeClr val="tx1"/>
            </a:solidFill>
            <a:round/>
            <a:headEnd/>
            <a:tailEnd/>
          </a:ln>
        </p:spPr>
        <p:txBody>
          <a:bodyPr/>
          <a:lstStyle/>
          <a:p>
            <a:endParaRPr lang="en-GB"/>
          </a:p>
        </p:txBody>
      </p:sp>
      <p:sp>
        <p:nvSpPr>
          <p:cNvPr id="19464" name="Rectangle 39"/>
          <p:cNvSpPr>
            <a:spLocks noChangeArrowheads="1"/>
          </p:cNvSpPr>
          <p:nvPr/>
        </p:nvSpPr>
        <p:spPr bwMode="auto">
          <a:xfrm>
            <a:off x="8172450" y="5732463"/>
            <a:ext cx="276225" cy="261937"/>
          </a:xfrm>
          <a:prstGeom prst="rect">
            <a:avLst/>
          </a:prstGeom>
          <a:noFill/>
          <a:ln w="9525">
            <a:noFill/>
            <a:miter lim="800000"/>
            <a:headEnd/>
            <a:tailEnd/>
          </a:ln>
        </p:spPr>
        <p:txBody>
          <a:bodyPr wrap="none" lIns="0" tIns="0" rIns="0" bIns="0">
            <a:spAutoFit/>
          </a:bodyPr>
          <a:lstStyle/>
          <a:p>
            <a:r>
              <a:rPr lang="en-GB" sz="1700">
                <a:latin typeface="Calibri" pitchFamily="34" charset="0"/>
              </a:rPr>
              <a:t>1.1</a:t>
            </a:r>
            <a:endParaRPr lang="en-GB">
              <a:latin typeface="Calibri" pitchFamily="34" charset="0"/>
            </a:endParaRPr>
          </a:p>
        </p:txBody>
      </p:sp>
      <p:sp>
        <p:nvSpPr>
          <p:cNvPr id="19465" name="Line 43"/>
          <p:cNvSpPr>
            <a:spLocks noChangeShapeType="1"/>
          </p:cNvSpPr>
          <p:nvPr/>
        </p:nvSpPr>
        <p:spPr bwMode="auto">
          <a:xfrm flipV="1">
            <a:off x="6867525" y="3263900"/>
            <a:ext cx="1588" cy="2413000"/>
          </a:xfrm>
          <a:prstGeom prst="line">
            <a:avLst/>
          </a:prstGeom>
          <a:noFill/>
          <a:ln w="12700">
            <a:solidFill>
              <a:schemeClr val="tx1"/>
            </a:solidFill>
            <a:round/>
            <a:headEnd/>
            <a:tailEnd/>
          </a:ln>
        </p:spPr>
        <p:txBody>
          <a:bodyPr/>
          <a:lstStyle/>
          <a:p>
            <a:endParaRPr lang="en-GB"/>
          </a:p>
        </p:txBody>
      </p:sp>
      <p:sp>
        <p:nvSpPr>
          <p:cNvPr id="19466" name="AutoShape 45"/>
          <p:cNvSpPr>
            <a:spLocks noChangeArrowheads="1"/>
          </p:cNvSpPr>
          <p:nvPr/>
        </p:nvSpPr>
        <p:spPr bwMode="auto">
          <a:xfrm>
            <a:off x="3924300" y="4545013"/>
            <a:ext cx="1722438" cy="398462"/>
          </a:xfrm>
          <a:prstGeom prst="diamond">
            <a:avLst/>
          </a:prstGeom>
          <a:solidFill>
            <a:srgbClr val="FF0000"/>
          </a:solidFill>
          <a:ln w="9525">
            <a:noFill/>
            <a:miter lim="800000"/>
            <a:headEnd/>
            <a:tailEnd/>
          </a:ln>
        </p:spPr>
        <p:txBody>
          <a:bodyPr wrap="none" anchor="ctr"/>
          <a:lstStyle/>
          <a:p>
            <a:endParaRPr lang="en-GB">
              <a:latin typeface="Calibri" pitchFamily="34" charset="0"/>
            </a:endParaRPr>
          </a:p>
        </p:txBody>
      </p:sp>
      <p:sp>
        <p:nvSpPr>
          <p:cNvPr id="19467" name="Rectangle 43"/>
          <p:cNvSpPr>
            <a:spLocks noChangeArrowheads="1"/>
          </p:cNvSpPr>
          <p:nvPr/>
        </p:nvSpPr>
        <p:spPr bwMode="auto">
          <a:xfrm>
            <a:off x="5003800" y="2081213"/>
            <a:ext cx="3744913" cy="276225"/>
          </a:xfrm>
          <a:prstGeom prst="rect">
            <a:avLst/>
          </a:prstGeom>
          <a:noFill/>
          <a:ln w="9525">
            <a:noFill/>
            <a:miter lim="800000"/>
            <a:headEnd/>
            <a:tailEnd/>
          </a:ln>
        </p:spPr>
        <p:txBody>
          <a:bodyPr lIns="0" tIns="0" rIns="0" bIns="0">
            <a:spAutoFit/>
          </a:bodyPr>
          <a:lstStyle/>
          <a:p>
            <a:pPr algn="ctr" defTabSz="846138"/>
            <a:r>
              <a:rPr lang="en-GB" b="1">
                <a:latin typeface="Calibri" pitchFamily="34" charset="0"/>
              </a:rPr>
              <a:t>RR (95% CI)</a:t>
            </a:r>
          </a:p>
        </p:txBody>
      </p:sp>
      <p:cxnSp>
        <p:nvCxnSpPr>
          <p:cNvPr id="19468" name="Straight Connector 24"/>
          <p:cNvCxnSpPr>
            <a:cxnSpLocks noChangeShapeType="1"/>
          </p:cNvCxnSpPr>
          <p:nvPr/>
        </p:nvCxnSpPr>
        <p:spPr bwMode="auto">
          <a:xfrm>
            <a:off x="3997325" y="5576888"/>
            <a:ext cx="4319588" cy="1587"/>
          </a:xfrm>
          <a:prstGeom prst="line">
            <a:avLst/>
          </a:prstGeom>
          <a:noFill/>
          <a:ln w="9525" algn="ctr">
            <a:solidFill>
              <a:schemeClr val="tx1"/>
            </a:solidFill>
            <a:round/>
            <a:headEnd/>
            <a:tailEnd/>
          </a:ln>
        </p:spPr>
      </p:cxnSp>
      <p:sp>
        <p:nvSpPr>
          <p:cNvPr id="19469" name="Line 38"/>
          <p:cNvSpPr>
            <a:spLocks noChangeShapeType="1"/>
          </p:cNvSpPr>
          <p:nvPr/>
        </p:nvSpPr>
        <p:spPr bwMode="auto">
          <a:xfrm flipV="1">
            <a:off x="5430838" y="5581650"/>
            <a:ext cx="1587" cy="119063"/>
          </a:xfrm>
          <a:prstGeom prst="line">
            <a:avLst/>
          </a:prstGeom>
          <a:noFill/>
          <a:ln w="9525">
            <a:solidFill>
              <a:schemeClr val="tx1"/>
            </a:solidFill>
            <a:round/>
            <a:headEnd/>
            <a:tailEnd/>
          </a:ln>
        </p:spPr>
        <p:txBody>
          <a:bodyPr/>
          <a:lstStyle/>
          <a:p>
            <a:endParaRPr lang="en-GB"/>
          </a:p>
        </p:txBody>
      </p:sp>
      <p:sp>
        <p:nvSpPr>
          <p:cNvPr id="19470" name="Line 38"/>
          <p:cNvSpPr>
            <a:spLocks noChangeShapeType="1"/>
          </p:cNvSpPr>
          <p:nvPr/>
        </p:nvSpPr>
        <p:spPr bwMode="auto">
          <a:xfrm flipV="1">
            <a:off x="8312150" y="5576888"/>
            <a:ext cx="1588" cy="119062"/>
          </a:xfrm>
          <a:prstGeom prst="line">
            <a:avLst/>
          </a:prstGeom>
          <a:noFill/>
          <a:ln w="9525">
            <a:solidFill>
              <a:schemeClr val="tx1"/>
            </a:solidFill>
            <a:round/>
            <a:headEnd/>
            <a:tailEnd/>
          </a:ln>
        </p:spPr>
        <p:txBody>
          <a:bodyPr/>
          <a:lstStyle/>
          <a:p>
            <a:endParaRPr lang="en-GB"/>
          </a:p>
        </p:txBody>
      </p:sp>
      <p:sp>
        <p:nvSpPr>
          <p:cNvPr id="19471" name="Text Box 20"/>
          <p:cNvSpPr txBox="1">
            <a:spLocks noChangeArrowheads="1"/>
          </p:cNvSpPr>
          <p:nvPr/>
        </p:nvSpPr>
        <p:spPr bwMode="auto">
          <a:xfrm>
            <a:off x="900113" y="1982788"/>
            <a:ext cx="2081212" cy="825500"/>
          </a:xfrm>
          <a:prstGeom prst="rect">
            <a:avLst/>
          </a:prstGeom>
          <a:noFill/>
          <a:ln w="9525" algn="ctr">
            <a:noFill/>
            <a:miter lim="800000"/>
            <a:headEnd/>
            <a:tailEnd/>
          </a:ln>
        </p:spPr>
        <p:txBody>
          <a:bodyPr lIns="0" tIns="0" rIns="0" bIns="0">
            <a:spAutoFit/>
          </a:bodyPr>
          <a:lstStyle/>
          <a:p>
            <a:pPr defTabSz="846138">
              <a:lnSpc>
                <a:spcPct val="150000"/>
              </a:lnSpc>
            </a:pPr>
            <a:r>
              <a:rPr lang="en-GB" b="1">
                <a:latin typeface="Calibri" pitchFamily="34" charset="0"/>
              </a:rPr>
              <a:t>TXA </a:t>
            </a:r>
            <a:r>
              <a:rPr lang="en-US" b="1">
                <a:latin typeface="Calibri" pitchFamily="34" charset="0"/>
              </a:rPr>
              <a:t>(n=</a:t>
            </a:r>
            <a:r>
              <a:rPr lang="en-US" b="1">
                <a:ea typeface="Calibri" pitchFamily="34" charset="0"/>
                <a:cs typeface="Times New Roman" pitchFamily="18" charset="0"/>
              </a:rPr>
              <a:t> 10,060)</a:t>
            </a:r>
            <a:endParaRPr lang="en-GB" b="1">
              <a:latin typeface="Calibri" pitchFamily="34" charset="0"/>
            </a:endParaRPr>
          </a:p>
          <a:p>
            <a:pPr defTabSz="846138">
              <a:lnSpc>
                <a:spcPct val="150000"/>
              </a:lnSpc>
            </a:pPr>
            <a:r>
              <a:rPr lang="en-GB">
                <a:latin typeface="Calibri" pitchFamily="34" charset="0"/>
              </a:rPr>
              <a:t>489 (4.9%)</a:t>
            </a:r>
          </a:p>
        </p:txBody>
      </p:sp>
      <p:sp>
        <p:nvSpPr>
          <p:cNvPr id="19472" name="Text Box 21"/>
          <p:cNvSpPr txBox="1">
            <a:spLocks noChangeArrowheads="1"/>
          </p:cNvSpPr>
          <p:nvPr/>
        </p:nvSpPr>
        <p:spPr bwMode="auto">
          <a:xfrm>
            <a:off x="3689350" y="1987550"/>
            <a:ext cx="2395538" cy="825500"/>
          </a:xfrm>
          <a:prstGeom prst="rect">
            <a:avLst/>
          </a:prstGeom>
          <a:noFill/>
          <a:ln w="9525" algn="ctr">
            <a:noFill/>
            <a:miter lim="800000"/>
            <a:headEnd/>
            <a:tailEnd/>
          </a:ln>
        </p:spPr>
        <p:txBody>
          <a:bodyPr lIns="0" tIns="0" rIns="0" bIns="0">
            <a:spAutoFit/>
          </a:bodyPr>
          <a:lstStyle/>
          <a:p>
            <a:pPr defTabSz="846138">
              <a:lnSpc>
                <a:spcPct val="150000"/>
              </a:lnSpc>
            </a:pPr>
            <a:r>
              <a:rPr lang="en-GB" b="1">
                <a:latin typeface="Calibri" pitchFamily="34" charset="0"/>
              </a:rPr>
              <a:t>Placebo </a:t>
            </a:r>
            <a:r>
              <a:rPr lang="en-US" b="1">
                <a:latin typeface="Calibri" pitchFamily="34" charset="0"/>
              </a:rPr>
              <a:t>(n=</a:t>
            </a:r>
            <a:r>
              <a:rPr lang="en-US" b="1">
                <a:ea typeface="Calibri" pitchFamily="34" charset="0"/>
                <a:cs typeface="Times New Roman" pitchFamily="18" charset="0"/>
              </a:rPr>
              <a:t> 10,067)</a:t>
            </a:r>
            <a:endParaRPr lang="en-GB" b="1">
              <a:latin typeface="Calibri" pitchFamily="34" charset="0"/>
            </a:endParaRPr>
          </a:p>
          <a:p>
            <a:pPr defTabSz="846138">
              <a:lnSpc>
                <a:spcPct val="150000"/>
              </a:lnSpc>
            </a:pPr>
            <a:r>
              <a:rPr lang="en-GB">
                <a:latin typeface="Calibri" pitchFamily="34" charset="0"/>
              </a:rPr>
              <a:t>574 (5.7%)</a:t>
            </a:r>
          </a:p>
        </p:txBody>
      </p:sp>
      <p:sp>
        <p:nvSpPr>
          <p:cNvPr id="19473" name="Text Box 31"/>
          <p:cNvSpPr txBox="1">
            <a:spLocks noChangeArrowheads="1"/>
          </p:cNvSpPr>
          <p:nvPr/>
        </p:nvSpPr>
        <p:spPr bwMode="auto">
          <a:xfrm>
            <a:off x="684213" y="4581525"/>
            <a:ext cx="3071812" cy="276225"/>
          </a:xfrm>
          <a:prstGeom prst="rect">
            <a:avLst/>
          </a:prstGeom>
          <a:noFill/>
          <a:ln w="9525" algn="ctr">
            <a:noFill/>
            <a:miter lim="800000"/>
            <a:headEnd/>
            <a:tailEnd/>
          </a:ln>
        </p:spPr>
        <p:txBody>
          <a:bodyPr lIns="0" tIns="0" rIns="0" bIns="0">
            <a:spAutoFit/>
          </a:bodyPr>
          <a:lstStyle/>
          <a:p>
            <a:r>
              <a:rPr lang="en-GB" b="1">
                <a:latin typeface="Calibri" pitchFamily="34" charset="0"/>
              </a:rPr>
              <a:t>0.85 (0.76–0.96) 2P=0.0077</a:t>
            </a:r>
          </a:p>
        </p:txBody>
      </p:sp>
      <p:sp>
        <p:nvSpPr>
          <p:cNvPr id="19" name="Text Box 2"/>
          <p:cNvSpPr txBox="1">
            <a:spLocks noChangeArrowheads="1"/>
          </p:cNvSpPr>
          <p:nvPr/>
        </p:nvSpPr>
        <p:spPr bwMode="auto">
          <a:xfrm>
            <a:off x="0" y="71414"/>
            <a:ext cx="9144000" cy="707885"/>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3600" b="1">
                <a:solidFill>
                  <a:srgbClr val="C00000"/>
                </a:solidFill>
                <a:latin typeface="Calibri" pitchFamily="34" charset="0"/>
              </a:rPr>
              <a:t>最大の効果は出血死に対して認められた</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4"/>
          <p:cNvSpPr>
            <a:spLocks noChangeShapeType="1"/>
          </p:cNvSpPr>
          <p:nvPr/>
        </p:nvSpPr>
        <p:spPr bwMode="auto">
          <a:xfrm flipV="1">
            <a:off x="5018088" y="5578475"/>
            <a:ext cx="1587" cy="119063"/>
          </a:xfrm>
          <a:prstGeom prst="line">
            <a:avLst/>
          </a:prstGeom>
          <a:noFill/>
          <a:ln w="9525">
            <a:solidFill>
              <a:schemeClr val="tx1"/>
            </a:solidFill>
            <a:round/>
            <a:headEnd/>
            <a:tailEnd/>
          </a:ln>
        </p:spPr>
        <p:txBody>
          <a:bodyPr/>
          <a:lstStyle/>
          <a:p>
            <a:endParaRPr lang="en-GB"/>
          </a:p>
        </p:txBody>
      </p:sp>
      <p:sp>
        <p:nvSpPr>
          <p:cNvPr id="20483" name="Line 14"/>
          <p:cNvSpPr>
            <a:spLocks noChangeShapeType="1"/>
          </p:cNvSpPr>
          <p:nvPr/>
        </p:nvSpPr>
        <p:spPr bwMode="auto">
          <a:xfrm flipV="1">
            <a:off x="3243263" y="5575300"/>
            <a:ext cx="0" cy="119063"/>
          </a:xfrm>
          <a:prstGeom prst="line">
            <a:avLst/>
          </a:prstGeom>
          <a:noFill/>
          <a:ln w="9525">
            <a:solidFill>
              <a:schemeClr val="tx1"/>
            </a:solidFill>
            <a:round/>
            <a:headEnd/>
            <a:tailEnd/>
          </a:ln>
        </p:spPr>
        <p:txBody>
          <a:bodyPr/>
          <a:lstStyle/>
          <a:p>
            <a:endParaRPr lang="en-GB"/>
          </a:p>
        </p:txBody>
      </p:sp>
      <p:sp>
        <p:nvSpPr>
          <p:cNvPr id="20484" name="Line 24"/>
          <p:cNvSpPr>
            <a:spLocks noChangeShapeType="1"/>
          </p:cNvSpPr>
          <p:nvPr/>
        </p:nvSpPr>
        <p:spPr bwMode="auto">
          <a:xfrm flipV="1">
            <a:off x="3582988" y="1744663"/>
            <a:ext cx="0" cy="3852862"/>
          </a:xfrm>
          <a:prstGeom prst="line">
            <a:avLst/>
          </a:prstGeom>
          <a:noFill/>
          <a:ln w="22225">
            <a:solidFill>
              <a:schemeClr val="tx1"/>
            </a:solidFill>
            <a:prstDash val="dash"/>
            <a:round/>
            <a:headEnd/>
            <a:tailEnd/>
          </a:ln>
        </p:spPr>
        <p:txBody>
          <a:bodyPr/>
          <a:lstStyle/>
          <a:p>
            <a:endParaRPr lang="en-GB"/>
          </a:p>
        </p:txBody>
      </p:sp>
      <p:cxnSp>
        <p:nvCxnSpPr>
          <p:cNvPr id="20485" name="Straight Connector 6"/>
          <p:cNvCxnSpPr>
            <a:cxnSpLocks noChangeShapeType="1"/>
          </p:cNvCxnSpPr>
          <p:nvPr/>
        </p:nvCxnSpPr>
        <p:spPr bwMode="auto">
          <a:xfrm>
            <a:off x="2506663" y="5578475"/>
            <a:ext cx="4294187" cy="1588"/>
          </a:xfrm>
          <a:prstGeom prst="line">
            <a:avLst/>
          </a:prstGeom>
          <a:noFill/>
          <a:ln w="9525" algn="ctr">
            <a:solidFill>
              <a:schemeClr val="tx1"/>
            </a:solidFill>
            <a:round/>
            <a:headEnd/>
            <a:tailEnd/>
          </a:ln>
        </p:spPr>
      </p:cxnSp>
      <p:sp>
        <p:nvSpPr>
          <p:cNvPr id="20486" name="Line 14"/>
          <p:cNvSpPr>
            <a:spLocks noChangeShapeType="1"/>
          </p:cNvSpPr>
          <p:nvPr/>
        </p:nvSpPr>
        <p:spPr bwMode="auto">
          <a:xfrm flipV="1">
            <a:off x="2511425" y="5575300"/>
            <a:ext cx="0" cy="119063"/>
          </a:xfrm>
          <a:prstGeom prst="line">
            <a:avLst/>
          </a:prstGeom>
          <a:noFill/>
          <a:ln w="9525">
            <a:solidFill>
              <a:schemeClr val="tx1"/>
            </a:solidFill>
            <a:round/>
            <a:headEnd/>
            <a:tailEnd/>
          </a:ln>
        </p:spPr>
        <p:txBody>
          <a:bodyPr/>
          <a:lstStyle/>
          <a:p>
            <a:endParaRPr lang="en-GB"/>
          </a:p>
        </p:txBody>
      </p:sp>
      <p:sp>
        <p:nvSpPr>
          <p:cNvPr id="20487" name="Line 14"/>
          <p:cNvSpPr>
            <a:spLocks noChangeShapeType="1"/>
          </p:cNvSpPr>
          <p:nvPr/>
        </p:nvSpPr>
        <p:spPr bwMode="auto">
          <a:xfrm flipV="1">
            <a:off x="3897313" y="5575300"/>
            <a:ext cx="0" cy="119063"/>
          </a:xfrm>
          <a:prstGeom prst="line">
            <a:avLst/>
          </a:prstGeom>
          <a:noFill/>
          <a:ln w="9525">
            <a:solidFill>
              <a:schemeClr val="tx1"/>
            </a:solidFill>
            <a:round/>
            <a:headEnd/>
            <a:tailEnd/>
          </a:ln>
        </p:spPr>
        <p:txBody>
          <a:bodyPr/>
          <a:lstStyle/>
          <a:p>
            <a:endParaRPr lang="en-GB"/>
          </a:p>
        </p:txBody>
      </p:sp>
      <p:sp>
        <p:nvSpPr>
          <p:cNvPr id="20488" name="Line 14"/>
          <p:cNvSpPr>
            <a:spLocks noChangeShapeType="1"/>
          </p:cNvSpPr>
          <p:nvPr/>
        </p:nvSpPr>
        <p:spPr bwMode="auto">
          <a:xfrm flipV="1">
            <a:off x="4484688" y="5578475"/>
            <a:ext cx="1587" cy="119063"/>
          </a:xfrm>
          <a:prstGeom prst="line">
            <a:avLst/>
          </a:prstGeom>
          <a:noFill/>
          <a:ln w="9525">
            <a:solidFill>
              <a:schemeClr val="tx1"/>
            </a:solidFill>
            <a:round/>
            <a:headEnd/>
            <a:tailEnd/>
          </a:ln>
        </p:spPr>
        <p:txBody>
          <a:bodyPr/>
          <a:lstStyle/>
          <a:p>
            <a:endParaRPr lang="en-GB"/>
          </a:p>
        </p:txBody>
      </p:sp>
      <p:sp>
        <p:nvSpPr>
          <p:cNvPr id="20489" name="Line 14"/>
          <p:cNvSpPr>
            <a:spLocks noChangeShapeType="1"/>
          </p:cNvSpPr>
          <p:nvPr/>
        </p:nvSpPr>
        <p:spPr bwMode="auto">
          <a:xfrm flipV="1">
            <a:off x="5502275" y="5578475"/>
            <a:ext cx="0" cy="119063"/>
          </a:xfrm>
          <a:prstGeom prst="line">
            <a:avLst/>
          </a:prstGeom>
          <a:noFill/>
          <a:ln w="9525">
            <a:solidFill>
              <a:schemeClr val="tx1"/>
            </a:solidFill>
            <a:round/>
            <a:headEnd/>
            <a:tailEnd/>
          </a:ln>
        </p:spPr>
        <p:txBody>
          <a:bodyPr/>
          <a:lstStyle/>
          <a:p>
            <a:endParaRPr lang="en-GB"/>
          </a:p>
        </p:txBody>
      </p:sp>
      <p:sp>
        <p:nvSpPr>
          <p:cNvPr id="20490" name="Rectangle 91"/>
          <p:cNvSpPr>
            <a:spLocks noChangeArrowheads="1"/>
          </p:cNvSpPr>
          <p:nvPr/>
        </p:nvSpPr>
        <p:spPr bwMode="auto">
          <a:xfrm>
            <a:off x="4449763" y="5711825"/>
            <a:ext cx="85725" cy="215900"/>
          </a:xfrm>
          <a:prstGeom prst="rect">
            <a:avLst/>
          </a:prstGeom>
          <a:noFill/>
          <a:ln w="9525">
            <a:noFill/>
            <a:miter lim="800000"/>
            <a:headEnd/>
            <a:tailEnd/>
          </a:ln>
        </p:spPr>
        <p:txBody>
          <a:bodyPr wrap="none" lIns="0" tIns="0" rIns="0" bIns="0">
            <a:spAutoFit/>
          </a:bodyPr>
          <a:lstStyle/>
          <a:p>
            <a:r>
              <a:rPr lang="en-US" sz="1400">
                <a:latin typeface="Calibri" pitchFamily="34" charset="0"/>
              </a:rPr>
              <a:t>1</a:t>
            </a:r>
          </a:p>
        </p:txBody>
      </p:sp>
      <p:sp>
        <p:nvSpPr>
          <p:cNvPr id="20491" name="Rectangle 93"/>
          <p:cNvSpPr>
            <a:spLocks noChangeArrowheads="1"/>
          </p:cNvSpPr>
          <p:nvPr/>
        </p:nvSpPr>
        <p:spPr bwMode="auto">
          <a:xfrm>
            <a:off x="2451100" y="5711825"/>
            <a:ext cx="128588" cy="215900"/>
          </a:xfrm>
          <a:prstGeom prst="rect">
            <a:avLst/>
          </a:prstGeom>
          <a:noFill/>
          <a:ln w="9525">
            <a:noFill/>
            <a:miter lim="800000"/>
            <a:headEnd/>
            <a:tailEnd/>
          </a:ln>
        </p:spPr>
        <p:txBody>
          <a:bodyPr wrap="none" lIns="0" tIns="0" rIns="0" bIns="0">
            <a:spAutoFit/>
          </a:bodyPr>
          <a:lstStyle/>
          <a:p>
            <a:r>
              <a:rPr lang="en-US" sz="1400">
                <a:latin typeface="Calibri" pitchFamily="34" charset="0"/>
                <a:cs typeface="Arial" charset="0"/>
              </a:rPr>
              <a:t>.7</a:t>
            </a:r>
          </a:p>
        </p:txBody>
      </p:sp>
      <p:sp>
        <p:nvSpPr>
          <p:cNvPr id="20492" name="Rectangle 13"/>
          <p:cNvSpPr>
            <a:spLocks noChangeArrowheads="1"/>
          </p:cNvSpPr>
          <p:nvPr/>
        </p:nvSpPr>
        <p:spPr bwMode="auto">
          <a:xfrm>
            <a:off x="3189288" y="5708650"/>
            <a:ext cx="128587" cy="215900"/>
          </a:xfrm>
          <a:prstGeom prst="rect">
            <a:avLst/>
          </a:prstGeom>
          <a:noFill/>
          <a:ln w="9525">
            <a:noFill/>
            <a:miter lim="800000"/>
            <a:headEnd/>
            <a:tailEnd/>
          </a:ln>
        </p:spPr>
        <p:txBody>
          <a:bodyPr wrap="none" lIns="0" tIns="0" rIns="0" bIns="0">
            <a:spAutoFit/>
          </a:bodyPr>
          <a:lstStyle/>
          <a:p>
            <a:r>
              <a:rPr lang="en-US" sz="1400">
                <a:latin typeface="Calibri" pitchFamily="34" charset="0"/>
                <a:cs typeface="Arial" charset="0"/>
              </a:rPr>
              <a:t>.8</a:t>
            </a:r>
          </a:p>
        </p:txBody>
      </p:sp>
      <p:sp>
        <p:nvSpPr>
          <p:cNvPr id="20493" name="Rectangle 97"/>
          <p:cNvSpPr>
            <a:spLocks noChangeArrowheads="1"/>
          </p:cNvSpPr>
          <p:nvPr/>
        </p:nvSpPr>
        <p:spPr bwMode="auto">
          <a:xfrm>
            <a:off x="3846513" y="5708650"/>
            <a:ext cx="128587" cy="215900"/>
          </a:xfrm>
          <a:prstGeom prst="rect">
            <a:avLst/>
          </a:prstGeom>
          <a:noFill/>
          <a:ln w="9525">
            <a:noFill/>
            <a:miter lim="800000"/>
            <a:headEnd/>
            <a:tailEnd/>
          </a:ln>
        </p:spPr>
        <p:txBody>
          <a:bodyPr wrap="none" lIns="0" tIns="0" rIns="0" bIns="0">
            <a:spAutoFit/>
          </a:bodyPr>
          <a:lstStyle/>
          <a:p>
            <a:r>
              <a:rPr lang="en-US" sz="1400">
                <a:latin typeface="Calibri" pitchFamily="34" charset="0"/>
                <a:cs typeface="Arial" charset="0"/>
              </a:rPr>
              <a:t>.9</a:t>
            </a:r>
          </a:p>
        </p:txBody>
      </p:sp>
      <p:sp>
        <p:nvSpPr>
          <p:cNvPr id="20494" name="Rectangle 101"/>
          <p:cNvSpPr>
            <a:spLocks noChangeArrowheads="1"/>
          </p:cNvSpPr>
          <p:nvPr/>
        </p:nvSpPr>
        <p:spPr bwMode="auto">
          <a:xfrm>
            <a:off x="4930775" y="5711825"/>
            <a:ext cx="212725" cy="215900"/>
          </a:xfrm>
          <a:prstGeom prst="rect">
            <a:avLst/>
          </a:prstGeom>
          <a:noFill/>
          <a:ln w="9525">
            <a:noFill/>
            <a:miter lim="800000"/>
            <a:headEnd/>
            <a:tailEnd/>
          </a:ln>
        </p:spPr>
        <p:txBody>
          <a:bodyPr wrap="none" lIns="0" tIns="0" rIns="0" bIns="0">
            <a:spAutoFit/>
          </a:bodyPr>
          <a:lstStyle/>
          <a:p>
            <a:r>
              <a:rPr lang="en-US" sz="1400">
                <a:latin typeface="Calibri" pitchFamily="34" charset="0"/>
                <a:cs typeface="Arial" charset="0"/>
              </a:rPr>
              <a:t>1.1</a:t>
            </a:r>
          </a:p>
        </p:txBody>
      </p:sp>
      <p:sp>
        <p:nvSpPr>
          <p:cNvPr id="20495" name="Rectangle 103"/>
          <p:cNvSpPr>
            <a:spLocks noChangeArrowheads="1"/>
          </p:cNvSpPr>
          <p:nvPr/>
        </p:nvSpPr>
        <p:spPr bwMode="auto">
          <a:xfrm>
            <a:off x="5413375" y="5711825"/>
            <a:ext cx="214313" cy="215900"/>
          </a:xfrm>
          <a:prstGeom prst="rect">
            <a:avLst/>
          </a:prstGeom>
          <a:noFill/>
          <a:ln w="9525">
            <a:noFill/>
            <a:miter lim="800000"/>
            <a:headEnd/>
            <a:tailEnd/>
          </a:ln>
        </p:spPr>
        <p:txBody>
          <a:bodyPr wrap="none" lIns="0" tIns="0" rIns="0" bIns="0">
            <a:spAutoFit/>
          </a:bodyPr>
          <a:lstStyle/>
          <a:p>
            <a:r>
              <a:rPr lang="en-US" sz="1400">
                <a:latin typeface="Calibri" pitchFamily="34" charset="0"/>
                <a:cs typeface="Arial" charset="0"/>
              </a:rPr>
              <a:t>1.2</a:t>
            </a:r>
          </a:p>
        </p:txBody>
      </p:sp>
      <p:sp>
        <p:nvSpPr>
          <p:cNvPr id="20496" name="Line 14"/>
          <p:cNvSpPr>
            <a:spLocks noChangeShapeType="1"/>
          </p:cNvSpPr>
          <p:nvPr/>
        </p:nvSpPr>
        <p:spPr bwMode="auto">
          <a:xfrm flipV="1">
            <a:off x="5965825" y="5576888"/>
            <a:ext cx="1588" cy="119062"/>
          </a:xfrm>
          <a:prstGeom prst="line">
            <a:avLst/>
          </a:prstGeom>
          <a:noFill/>
          <a:ln w="9525">
            <a:solidFill>
              <a:schemeClr val="tx1"/>
            </a:solidFill>
            <a:round/>
            <a:headEnd/>
            <a:tailEnd/>
          </a:ln>
        </p:spPr>
        <p:txBody>
          <a:bodyPr/>
          <a:lstStyle/>
          <a:p>
            <a:endParaRPr lang="en-GB"/>
          </a:p>
        </p:txBody>
      </p:sp>
      <p:sp>
        <p:nvSpPr>
          <p:cNvPr id="20497" name="Rectangle 103"/>
          <p:cNvSpPr>
            <a:spLocks noChangeArrowheads="1"/>
          </p:cNvSpPr>
          <p:nvPr/>
        </p:nvSpPr>
        <p:spPr bwMode="auto">
          <a:xfrm>
            <a:off x="5876925" y="5710238"/>
            <a:ext cx="214313" cy="214312"/>
          </a:xfrm>
          <a:prstGeom prst="rect">
            <a:avLst/>
          </a:prstGeom>
          <a:noFill/>
          <a:ln w="9525">
            <a:noFill/>
            <a:miter lim="800000"/>
            <a:headEnd/>
            <a:tailEnd/>
          </a:ln>
        </p:spPr>
        <p:txBody>
          <a:bodyPr wrap="none" lIns="0" tIns="0" rIns="0" bIns="0">
            <a:spAutoFit/>
          </a:bodyPr>
          <a:lstStyle/>
          <a:p>
            <a:r>
              <a:rPr lang="en-US" sz="1400">
                <a:latin typeface="Calibri" pitchFamily="34" charset="0"/>
                <a:cs typeface="Arial" charset="0"/>
              </a:rPr>
              <a:t>1.3</a:t>
            </a:r>
          </a:p>
        </p:txBody>
      </p:sp>
      <p:sp>
        <p:nvSpPr>
          <p:cNvPr id="20498" name="Line 14"/>
          <p:cNvSpPr>
            <a:spLocks noChangeShapeType="1"/>
          </p:cNvSpPr>
          <p:nvPr/>
        </p:nvSpPr>
        <p:spPr bwMode="auto">
          <a:xfrm flipV="1">
            <a:off x="6408738" y="5576888"/>
            <a:ext cx="1587" cy="119062"/>
          </a:xfrm>
          <a:prstGeom prst="line">
            <a:avLst/>
          </a:prstGeom>
          <a:noFill/>
          <a:ln w="9525">
            <a:solidFill>
              <a:schemeClr val="tx1"/>
            </a:solidFill>
            <a:round/>
            <a:headEnd/>
            <a:tailEnd/>
          </a:ln>
        </p:spPr>
        <p:txBody>
          <a:bodyPr/>
          <a:lstStyle/>
          <a:p>
            <a:endParaRPr lang="en-GB"/>
          </a:p>
        </p:txBody>
      </p:sp>
      <p:sp>
        <p:nvSpPr>
          <p:cNvPr id="20499" name="Rectangle 103"/>
          <p:cNvSpPr>
            <a:spLocks noChangeArrowheads="1"/>
          </p:cNvSpPr>
          <p:nvPr/>
        </p:nvSpPr>
        <p:spPr bwMode="auto">
          <a:xfrm>
            <a:off x="6319838" y="5710238"/>
            <a:ext cx="214312" cy="214312"/>
          </a:xfrm>
          <a:prstGeom prst="rect">
            <a:avLst/>
          </a:prstGeom>
          <a:noFill/>
          <a:ln w="9525">
            <a:noFill/>
            <a:miter lim="800000"/>
            <a:headEnd/>
            <a:tailEnd/>
          </a:ln>
        </p:spPr>
        <p:txBody>
          <a:bodyPr wrap="none" lIns="0" tIns="0" rIns="0" bIns="0">
            <a:spAutoFit/>
          </a:bodyPr>
          <a:lstStyle/>
          <a:p>
            <a:r>
              <a:rPr lang="en-US" sz="1400">
                <a:latin typeface="Calibri" pitchFamily="34" charset="0"/>
                <a:cs typeface="Arial" charset="0"/>
              </a:rPr>
              <a:t>1.4</a:t>
            </a:r>
          </a:p>
        </p:txBody>
      </p:sp>
      <p:sp>
        <p:nvSpPr>
          <p:cNvPr id="20500" name="Line 14"/>
          <p:cNvSpPr>
            <a:spLocks noChangeShapeType="1"/>
          </p:cNvSpPr>
          <p:nvPr/>
        </p:nvSpPr>
        <p:spPr bwMode="auto">
          <a:xfrm flipV="1">
            <a:off x="6804025" y="5576888"/>
            <a:ext cx="1588" cy="119062"/>
          </a:xfrm>
          <a:prstGeom prst="line">
            <a:avLst/>
          </a:prstGeom>
          <a:noFill/>
          <a:ln w="9525">
            <a:solidFill>
              <a:schemeClr val="tx1"/>
            </a:solidFill>
            <a:round/>
            <a:headEnd/>
            <a:tailEnd/>
          </a:ln>
        </p:spPr>
        <p:txBody>
          <a:bodyPr/>
          <a:lstStyle/>
          <a:p>
            <a:endParaRPr lang="en-GB"/>
          </a:p>
        </p:txBody>
      </p:sp>
      <p:sp>
        <p:nvSpPr>
          <p:cNvPr id="20501" name="Rectangle 103"/>
          <p:cNvSpPr>
            <a:spLocks noChangeArrowheads="1"/>
          </p:cNvSpPr>
          <p:nvPr/>
        </p:nvSpPr>
        <p:spPr bwMode="auto">
          <a:xfrm>
            <a:off x="6715125" y="5710238"/>
            <a:ext cx="214313" cy="214312"/>
          </a:xfrm>
          <a:prstGeom prst="rect">
            <a:avLst/>
          </a:prstGeom>
          <a:noFill/>
          <a:ln w="9525">
            <a:noFill/>
            <a:miter lim="800000"/>
            <a:headEnd/>
            <a:tailEnd/>
          </a:ln>
        </p:spPr>
        <p:txBody>
          <a:bodyPr wrap="none" lIns="0" tIns="0" rIns="0" bIns="0">
            <a:spAutoFit/>
          </a:bodyPr>
          <a:lstStyle/>
          <a:p>
            <a:r>
              <a:rPr lang="en-US" sz="1400">
                <a:latin typeface="Calibri" pitchFamily="34" charset="0"/>
                <a:cs typeface="Arial" charset="0"/>
              </a:rPr>
              <a:t>1.5</a:t>
            </a:r>
          </a:p>
        </p:txBody>
      </p:sp>
      <p:grpSp>
        <p:nvGrpSpPr>
          <p:cNvPr id="2" name="Group 177"/>
          <p:cNvGrpSpPr>
            <a:grpSpLocks/>
          </p:cNvGrpSpPr>
          <p:nvPr/>
        </p:nvGrpSpPr>
        <p:grpSpPr bwMode="auto">
          <a:xfrm>
            <a:off x="2967038" y="4867275"/>
            <a:ext cx="1277937" cy="365125"/>
            <a:chOff x="3541214" y="5014921"/>
            <a:chExt cx="1483226" cy="364333"/>
          </a:xfrm>
          <a:solidFill>
            <a:srgbClr val="FF0000"/>
          </a:solidFill>
        </p:grpSpPr>
        <p:sp>
          <p:nvSpPr>
            <p:cNvPr id="23" name="Isosceles Triangle 35"/>
            <p:cNvSpPr>
              <a:spLocks noChangeArrowheads="1"/>
            </p:cNvSpPr>
            <p:nvPr/>
          </p:nvSpPr>
          <p:spPr bwMode="auto">
            <a:xfrm rot="-5400000">
              <a:off x="3712214" y="4848254"/>
              <a:ext cx="360000" cy="702000"/>
            </a:xfrm>
            <a:prstGeom prst="triangle">
              <a:avLst>
                <a:gd name="adj" fmla="val 50000"/>
              </a:avLst>
            </a:prstGeom>
            <a:grpFill/>
            <a:ln w="9525" algn="ctr">
              <a:noFill/>
              <a:round/>
              <a:headEnd/>
              <a:tailEnd/>
            </a:ln>
          </p:spPr>
          <p:txBody>
            <a:bodyPr lIns="0" tIns="0" rIns="0" bIns="0">
              <a:spAutoFit/>
            </a:bodyPr>
            <a:lstStyle/>
            <a:p>
              <a:pPr defTabSz="846138" fontAlgn="auto">
                <a:spcBef>
                  <a:spcPts val="0"/>
                </a:spcBef>
                <a:spcAft>
                  <a:spcPts val="0"/>
                </a:spcAft>
                <a:defRPr/>
              </a:pPr>
              <a:endParaRPr lang="en-US">
                <a:latin typeface="+mn-lt"/>
              </a:endParaRPr>
            </a:p>
          </p:txBody>
        </p:sp>
        <p:sp>
          <p:nvSpPr>
            <p:cNvPr id="24" name="Isosceles Triangle 36"/>
            <p:cNvSpPr>
              <a:spLocks noChangeArrowheads="1"/>
            </p:cNvSpPr>
            <p:nvPr/>
          </p:nvSpPr>
          <p:spPr bwMode="auto">
            <a:xfrm rot="5400000">
              <a:off x="4453840" y="4804321"/>
              <a:ext cx="360000" cy="781200"/>
            </a:xfrm>
            <a:prstGeom prst="triangle">
              <a:avLst>
                <a:gd name="adj" fmla="val 50000"/>
              </a:avLst>
            </a:prstGeom>
            <a:grpFill/>
            <a:ln w="9525" algn="ctr">
              <a:noFill/>
              <a:round/>
              <a:headEnd/>
              <a:tailEnd/>
            </a:ln>
          </p:spPr>
          <p:txBody>
            <a:bodyPr lIns="0" tIns="0" rIns="0" bIns="0">
              <a:spAutoFit/>
            </a:bodyPr>
            <a:lstStyle/>
            <a:p>
              <a:pPr defTabSz="846138" fontAlgn="auto">
                <a:spcBef>
                  <a:spcPts val="0"/>
                </a:spcBef>
                <a:spcAft>
                  <a:spcPts val="0"/>
                </a:spcAft>
                <a:defRPr/>
              </a:pPr>
              <a:endParaRPr lang="en-US">
                <a:latin typeface="+mn-lt"/>
              </a:endParaRPr>
            </a:p>
          </p:txBody>
        </p:sp>
      </p:grpSp>
      <p:sp>
        <p:nvSpPr>
          <p:cNvPr id="20503" name="Rectangle 118"/>
          <p:cNvSpPr>
            <a:spLocks noChangeArrowheads="1"/>
          </p:cNvSpPr>
          <p:nvPr/>
        </p:nvSpPr>
        <p:spPr bwMode="auto">
          <a:xfrm>
            <a:off x="3502025" y="1331913"/>
            <a:ext cx="2500313" cy="276225"/>
          </a:xfrm>
          <a:prstGeom prst="rect">
            <a:avLst/>
          </a:prstGeom>
          <a:noFill/>
          <a:ln w="9525">
            <a:noFill/>
            <a:miter lim="800000"/>
            <a:headEnd/>
            <a:tailEnd/>
          </a:ln>
        </p:spPr>
        <p:txBody>
          <a:bodyPr lIns="0" tIns="0" rIns="0" bIns="0">
            <a:spAutoFit/>
          </a:bodyPr>
          <a:lstStyle/>
          <a:p>
            <a:pPr algn="ctr" defTabSz="846138"/>
            <a:r>
              <a:rPr lang="en-GB">
                <a:latin typeface="Calibri" pitchFamily="34" charset="0"/>
              </a:rPr>
              <a:t>RR (99% CI)</a:t>
            </a:r>
          </a:p>
        </p:txBody>
      </p:sp>
      <p:sp>
        <p:nvSpPr>
          <p:cNvPr id="20504" name="Rectangle 41"/>
          <p:cNvSpPr>
            <a:spLocks noChangeArrowheads="1"/>
          </p:cNvSpPr>
          <p:nvPr/>
        </p:nvSpPr>
        <p:spPr bwMode="auto">
          <a:xfrm>
            <a:off x="5508625" y="1268413"/>
            <a:ext cx="1408113" cy="369887"/>
          </a:xfrm>
          <a:prstGeom prst="rect">
            <a:avLst/>
          </a:prstGeom>
          <a:noFill/>
          <a:ln w="9525">
            <a:noFill/>
            <a:miter lim="800000"/>
            <a:headEnd/>
            <a:tailEnd/>
          </a:ln>
        </p:spPr>
        <p:txBody>
          <a:bodyPr wrap="none">
            <a:spAutoFit/>
          </a:bodyPr>
          <a:lstStyle/>
          <a:p>
            <a:r>
              <a:rPr lang="en-GB" i="1">
                <a:latin typeface="Calibri" pitchFamily="34" charset="0"/>
              </a:rPr>
              <a:t>p=0.000008</a:t>
            </a:r>
            <a:endParaRPr lang="en-US" i="1">
              <a:latin typeface="Calibri" pitchFamily="34" charset="0"/>
            </a:endParaRPr>
          </a:p>
        </p:txBody>
      </p:sp>
      <p:grpSp>
        <p:nvGrpSpPr>
          <p:cNvPr id="3" name="Group 26"/>
          <p:cNvGrpSpPr>
            <a:grpSpLocks/>
          </p:cNvGrpSpPr>
          <p:nvPr/>
        </p:nvGrpSpPr>
        <p:grpSpPr bwMode="auto">
          <a:xfrm>
            <a:off x="247650" y="2457450"/>
            <a:ext cx="8634413" cy="309563"/>
            <a:chOff x="247620" y="2457162"/>
            <a:chExt cx="8634748" cy="310346"/>
          </a:xfrm>
        </p:grpSpPr>
        <p:sp>
          <p:nvSpPr>
            <p:cNvPr id="20521" name="Rectangle 46"/>
            <p:cNvSpPr>
              <a:spLocks noChangeArrowheads="1"/>
            </p:cNvSpPr>
            <p:nvPr/>
          </p:nvSpPr>
          <p:spPr bwMode="auto">
            <a:xfrm>
              <a:off x="2254257" y="2509335"/>
              <a:ext cx="199614" cy="231775"/>
            </a:xfrm>
            <a:prstGeom prst="rect">
              <a:avLst/>
            </a:prstGeom>
            <a:solidFill>
              <a:schemeClr val="tx1"/>
            </a:solidFill>
            <a:ln w="12">
              <a:noFill/>
              <a:miter lim="800000"/>
              <a:headEnd/>
              <a:tailEnd/>
            </a:ln>
          </p:spPr>
          <p:txBody>
            <a:bodyPr/>
            <a:lstStyle/>
            <a:p>
              <a:endParaRPr lang="en-GB" sz="2000">
                <a:latin typeface="Calibri" pitchFamily="34" charset="0"/>
              </a:endParaRPr>
            </a:p>
          </p:txBody>
        </p:sp>
        <p:cxnSp>
          <p:nvCxnSpPr>
            <p:cNvPr id="20522" name="Straight Arrow Connector 21"/>
            <p:cNvCxnSpPr>
              <a:cxnSpLocks noChangeShapeType="1"/>
            </p:cNvCxnSpPr>
            <p:nvPr/>
          </p:nvCxnSpPr>
          <p:spPr bwMode="auto">
            <a:xfrm rot="10800000">
              <a:off x="1167651" y="2622541"/>
              <a:ext cx="2468880" cy="1588"/>
            </a:xfrm>
            <a:prstGeom prst="straightConnector1">
              <a:avLst/>
            </a:prstGeom>
            <a:noFill/>
            <a:ln w="28575" algn="ctr">
              <a:solidFill>
                <a:schemeClr val="tx1"/>
              </a:solidFill>
              <a:round/>
              <a:headEnd/>
              <a:tailEnd type="arrow" w="med" len="med"/>
            </a:ln>
          </p:spPr>
        </p:cxnSp>
        <p:sp>
          <p:nvSpPr>
            <p:cNvPr id="20523" name="Rectangle 45"/>
            <p:cNvSpPr>
              <a:spLocks noChangeArrowheads="1"/>
            </p:cNvSpPr>
            <p:nvPr/>
          </p:nvSpPr>
          <p:spPr bwMode="auto">
            <a:xfrm>
              <a:off x="247620" y="2457162"/>
              <a:ext cx="2071702" cy="308700"/>
            </a:xfrm>
            <a:prstGeom prst="rect">
              <a:avLst/>
            </a:prstGeom>
            <a:noFill/>
            <a:ln w="9525">
              <a:noFill/>
              <a:miter lim="800000"/>
              <a:headEnd/>
              <a:tailEnd/>
            </a:ln>
          </p:spPr>
          <p:txBody>
            <a:bodyPr lIns="0" tIns="0" rIns="0" bIns="0">
              <a:spAutoFit/>
            </a:bodyPr>
            <a:lstStyle/>
            <a:p>
              <a:pPr defTabSz="846138"/>
              <a:r>
                <a:rPr lang="en-GB" sz="2000">
                  <a:latin typeface="Calibri" pitchFamily="34" charset="0"/>
                </a:rPr>
                <a:t>≤1 hour</a:t>
              </a:r>
            </a:p>
          </p:txBody>
        </p:sp>
        <p:sp>
          <p:nvSpPr>
            <p:cNvPr id="20524" name="Rectangle 45"/>
            <p:cNvSpPr>
              <a:spLocks noChangeArrowheads="1"/>
            </p:cNvSpPr>
            <p:nvPr/>
          </p:nvSpPr>
          <p:spPr bwMode="auto">
            <a:xfrm>
              <a:off x="7118368" y="2458808"/>
              <a:ext cx="1764000" cy="308700"/>
            </a:xfrm>
            <a:prstGeom prst="rect">
              <a:avLst/>
            </a:prstGeom>
            <a:noFill/>
            <a:ln w="9525">
              <a:noFill/>
              <a:miter lim="800000"/>
              <a:headEnd/>
              <a:tailEnd/>
            </a:ln>
          </p:spPr>
          <p:txBody>
            <a:bodyPr lIns="0" tIns="0" rIns="0" bIns="0">
              <a:spAutoFit/>
            </a:bodyPr>
            <a:lstStyle/>
            <a:p>
              <a:pPr algn="ctr" defTabSz="846138"/>
              <a:r>
                <a:rPr lang="en-GB" sz="2000">
                  <a:latin typeface="Calibri" pitchFamily="34" charset="0"/>
                </a:rPr>
                <a:t>0.68 (0.54–0.86)</a:t>
              </a:r>
            </a:p>
          </p:txBody>
        </p:sp>
      </p:grpSp>
      <p:grpSp>
        <p:nvGrpSpPr>
          <p:cNvPr id="4" name="Group 31"/>
          <p:cNvGrpSpPr>
            <a:grpSpLocks/>
          </p:cNvGrpSpPr>
          <p:nvPr/>
        </p:nvGrpSpPr>
        <p:grpSpPr bwMode="auto">
          <a:xfrm>
            <a:off x="252413" y="3322638"/>
            <a:ext cx="8628062" cy="309562"/>
            <a:chOff x="252233" y="3322904"/>
            <a:chExt cx="8627827" cy="309177"/>
          </a:xfrm>
        </p:grpSpPr>
        <p:sp>
          <p:nvSpPr>
            <p:cNvPr id="20517" name="Rectangle 47"/>
            <p:cNvSpPr>
              <a:spLocks noChangeArrowheads="1"/>
            </p:cNvSpPr>
            <p:nvPr/>
          </p:nvSpPr>
          <p:spPr bwMode="auto">
            <a:xfrm>
              <a:off x="3084851" y="3376612"/>
              <a:ext cx="188677" cy="219075"/>
            </a:xfrm>
            <a:prstGeom prst="rect">
              <a:avLst/>
            </a:prstGeom>
            <a:solidFill>
              <a:schemeClr val="tx1"/>
            </a:solidFill>
            <a:ln w="12">
              <a:noFill/>
              <a:miter lim="800000"/>
              <a:headEnd/>
              <a:tailEnd/>
            </a:ln>
          </p:spPr>
          <p:txBody>
            <a:bodyPr/>
            <a:lstStyle/>
            <a:p>
              <a:endParaRPr lang="en-GB" sz="2000">
                <a:latin typeface="Calibri" pitchFamily="34" charset="0"/>
              </a:endParaRPr>
            </a:p>
          </p:txBody>
        </p:sp>
        <p:cxnSp>
          <p:nvCxnSpPr>
            <p:cNvPr id="20518" name="Straight Arrow Connector 22"/>
            <p:cNvCxnSpPr>
              <a:cxnSpLocks noChangeShapeType="1"/>
            </p:cNvCxnSpPr>
            <p:nvPr/>
          </p:nvCxnSpPr>
          <p:spPr bwMode="auto">
            <a:xfrm rot="10800000">
              <a:off x="2071668" y="3486440"/>
              <a:ext cx="2635399" cy="1588"/>
            </a:xfrm>
            <a:prstGeom prst="straightConnector1">
              <a:avLst/>
            </a:prstGeom>
            <a:noFill/>
            <a:ln w="28575" algn="ctr">
              <a:solidFill>
                <a:schemeClr val="tx1"/>
              </a:solidFill>
              <a:round/>
              <a:headEnd/>
              <a:tailEnd type="arrow" w="med" len="med"/>
            </a:ln>
          </p:spPr>
        </p:cxnSp>
        <p:sp>
          <p:nvSpPr>
            <p:cNvPr id="20519" name="Rectangle 46"/>
            <p:cNvSpPr>
              <a:spLocks noChangeArrowheads="1"/>
            </p:cNvSpPr>
            <p:nvPr/>
          </p:nvSpPr>
          <p:spPr bwMode="auto">
            <a:xfrm>
              <a:off x="252233" y="3323995"/>
              <a:ext cx="1924213" cy="308086"/>
            </a:xfrm>
            <a:prstGeom prst="rect">
              <a:avLst/>
            </a:prstGeom>
            <a:noFill/>
            <a:ln w="9525">
              <a:noFill/>
              <a:miter lim="800000"/>
              <a:headEnd/>
              <a:tailEnd/>
            </a:ln>
          </p:spPr>
          <p:txBody>
            <a:bodyPr lIns="0" tIns="0" rIns="0" bIns="0">
              <a:spAutoFit/>
            </a:bodyPr>
            <a:lstStyle/>
            <a:p>
              <a:pPr defTabSz="846138"/>
              <a:r>
                <a:rPr lang="en-GB" sz="2000">
                  <a:latin typeface="Calibri" pitchFamily="34" charset="0"/>
                </a:rPr>
                <a:t>&gt;1 to ≤ 3 hours</a:t>
              </a:r>
            </a:p>
          </p:txBody>
        </p:sp>
        <p:sp>
          <p:nvSpPr>
            <p:cNvPr id="20520" name="Rectangle 45"/>
            <p:cNvSpPr>
              <a:spLocks noChangeArrowheads="1"/>
            </p:cNvSpPr>
            <p:nvPr/>
          </p:nvSpPr>
          <p:spPr bwMode="auto">
            <a:xfrm>
              <a:off x="7152060" y="3322904"/>
              <a:ext cx="1728000" cy="308086"/>
            </a:xfrm>
            <a:prstGeom prst="rect">
              <a:avLst/>
            </a:prstGeom>
            <a:noFill/>
            <a:ln w="9525">
              <a:noFill/>
              <a:miter lim="800000"/>
              <a:headEnd/>
              <a:tailEnd/>
            </a:ln>
          </p:spPr>
          <p:txBody>
            <a:bodyPr lIns="0" tIns="0" rIns="0" bIns="0">
              <a:spAutoFit/>
            </a:bodyPr>
            <a:lstStyle/>
            <a:p>
              <a:pPr algn="ctr" defTabSz="846138"/>
              <a:r>
                <a:rPr lang="en-GB" sz="2000">
                  <a:latin typeface="Calibri" pitchFamily="34" charset="0"/>
                </a:rPr>
                <a:t>0.79 (0.60–1.04)</a:t>
              </a:r>
            </a:p>
          </p:txBody>
        </p:sp>
      </p:grpSp>
      <p:grpSp>
        <p:nvGrpSpPr>
          <p:cNvPr id="5" name="Group 36"/>
          <p:cNvGrpSpPr>
            <a:grpSpLocks/>
          </p:cNvGrpSpPr>
          <p:nvPr/>
        </p:nvGrpSpPr>
        <p:grpSpPr bwMode="auto">
          <a:xfrm>
            <a:off x="252413" y="4198938"/>
            <a:ext cx="8626475" cy="312737"/>
            <a:chOff x="252233" y="4198074"/>
            <a:chExt cx="8627391" cy="314139"/>
          </a:xfrm>
        </p:grpSpPr>
        <p:sp>
          <p:nvSpPr>
            <p:cNvPr id="20513" name="Rectangle 48"/>
            <p:cNvSpPr>
              <a:spLocks noChangeArrowheads="1"/>
            </p:cNvSpPr>
            <p:nvPr/>
          </p:nvSpPr>
          <p:spPr bwMode="auto">
            <a:xfrm>
              <a:off x="6476200" y="4255303"/>
              <a:ext cx="190044" cy="219075"/>
            </a:xfrm>
            <a:prstGeom prst="rect">
              <a:avLst/>
            </a:prstGeom>
            <a:solidFill>
              <a:schemeClr val="tx1"/>
            </a:solidFill>
            <a:ln w="12">
              <a:noFill/>
              <a:miter lim="800000"/>
              <a:headEnd/>
              <a:tailEnd/>
            </a:ln>
          </p:spPr>
          <p:txBody>
            <a:bodyPr/>
            <a:lstStyle/>
            <a:p>
              <a:endParaRPr lang="en-GB" sz="2000">
                <a:latin typeface="Calibri" pitchFamily="34" charset="0"/>
              </a:endParaRPr>
            </a:p>
          </p:txBody>
        </p:sp>
        <p:cxnSp>
          <p:nvCxnSpPr>
            <p:cNvPr id="20514" name="Straight Arrow Connector 29"/>
            <p:cNvCxnSpPr>
              <a:cxnSpLocks noChangeShapeType="1"/>
            </p:cNvCxnSpPr>
            <p:nvPr/>
          </p:nvCxnSpPr>
          <p:spPr bwMode="auto">
            <a:xfrm>
              <a:off x="4704952" y="4356537"/>
              <a:ext cx="2468880" cy="1588"/>
            </a:xfrm>
            <a:prstGeom prst="straightConnector1">
              <a:avLst/>
            </a:prstGeom>
            <a:noFill/>
            <a:ln w="28575" algn="ctr">
              <a:solidFill>
                <a:schemeClr val="tx1"/>
              </a:solidFill>
              <a:round/>
              <a:headEnd/>
              <a:tailEnd type="arrow" w="med" len="med"/>
            </a:ln>
          </p:spPr>
        </p:cxnSp>
        <p:sp>
          <p:nvSpPr>
            <p:cNvPr id="20515" name="Rectangle 47"/>
            <p:cNvSpPr>
              <a:spLocks noChangeArrowheads="1"/>
            </p:cNvSpPr>
            <p:nvPr/>
          </p:nvSpPr>
          <p:spPr bwMode="auto">
            <a:xfrm>
              <a:off x="252233" y="4203188"/>
              <a:ext cx="2710031" cy="309025"/>
            </a:xfrm>
            <a:prstGeom prst="rect">
              <a:avLst/>
            </a:prstGeom>
            <a:noFill/>
            <a:ln w="9525">
              <a:noFill/>
              <a:miter lim="800000"/>
              <a:headEnd/>
              <a:tailEnd/>
            </a:ln>
          </p:spPr>
          <p:txBody>
            <a:bodyPr lIns="0" tIns="0" rIns="0" bIns="0">
              <a:spAutoFit/>
            </a:bodyPr>
            <a:lstStyle/>
            <a:p>
              <a:pPr defTabSz="846138"/>
              <a:r>
                <a:rPr lang="en-GB" sz="2000">
                  <a:latin typeface="Calibri" pitchFamily="34" charset="0"/>
                </a:rPr>
                <a:t>&gt;3 hours</a:t>
              </a:r>
            </a:p>
          </p:txBody>
        </p:sp>
        <p:sp>
          <p:nvSpPr>
            <p:cNvPr id="20516" name="Rectangle 45"/>
            <p:cNvSpPr>
              <a:spLocks noChangeArrowheads="1"/>
            </p:cNvSpPr>
            <p:nvPr/>
          </p:nvSpPr>
          <p:spPr bwMode="auto">
            <a:xfrm>
              <a:off x="7151624" y="4198074"/>
              <a:ext cx="1728000" cy="309026"/>
            </a:xfrm>
            <a:prstGeom prst="rect">
              <a:avLst/>
            </a:prstGeom>
            <a:noFill/>
            <a:ln w="9525">
              <a:noFill/>
              <a:miter lim="800000"/>
              <a:headEnd/>
              <a:tailEnd/>
            </a:ln>
          </p:spPr>
          <p:txBody>
            <a:bodyPr lIns="0" tIns="0" rIns="0" bIns="0">
              <a:spAutoFit/>
            </a:bodyPr>
            <a:lstStyle/>
            <a:p>
              <a:pPr algn="ctr" defTabSz="846138"/>
              <a:r>
                <a:rPr lang="en-GB" sz="2000">
                  <a:latin typeface="Calibri" pitchFamily="34" charset="0"/>
                </a:rPr>
                <a:t>1.44 (1.04–1.99)</a:t>
              </a:r>
            </a:p>
          </p:txBody>
        </p:sp>
      </p:grpSp>
      <p:sp>
        <p:nvSpPr>
          <p:cNvPr id="20508" name="Rectangle 45"/>
          <p:cNvSpPr>
            <a:spLocks noChangeArrowheads="1"/>
          </p:cNvSpPr>
          <p:nvPr/>
        </p:nvSpPr>
        <p:spPr bwMode="auto">
          <a:xfrm>
            <a:off x="4665663" y="4887913"/>
            <a:ext cx="1763712" cy="307975"/>
          </a:xfrm>
          <a:prstGeom prst="rect">
            <a:avLst/>
          </a:prstGeom>
          <a:noFill/>
          <a:ln w="9525">
            <a:noFill/>
            <a:miter lim="800000"/>
            <a:headEnd/>
            <a:tailEnd/>
          </a:ln>
        </p:spPr>
        <p:txBody>
          <a:bodyPr lIns="0" tIns="0" rIns="0" bIns="0">
            <a:spAutoFit/>
          </a:bodyPr>
          <a:lstStyle/>
          <a:p>
            <a:pPr defTabSz="846138"/>
            <a:r>
              <a:rPr lang="en-GB" sz="2000">
                <a:latin typeface="Calibri" pitchFamily="34" charset="0"/>
              </a:rPr>
              <a:t>0.85 (0.76–0.96)</a:t>
            </a:r>
          </a:p>
        </p:txBody>
      </p:sp>
      <p:sp>
        <p:nvSpPr>
          <p:cNvPr id="20509" name="Line 24"/>
          <p:cNvSpPr>
            <a:spLocks noChangeShapeType="1"/>
          </p:cNvSpPr>
          <p:nvPr/>
        </p:nvSpPr>
        <p:spPr bwMode="auto">
          <a:xfrm flipV="1">
            <a:off x="4481513" y="1730375"/>
            <a:ext cx="0" cy="3851275"/>
          </a:xfrm>
          <a:prstGeom prst="line">
            <a:avLst/>
          </a:prstGeom>
          <a:noFill/>
          <a:ln w="6350">
            <a:solidFill>
              <a:schemeClr val="tx1"/>
            </a:solidFill>
            <a:round/>
            <a:headEnd/>
            <a:tailEnd/>
          </a:ln>
        </p:spPr>
        <p:txBody>
          <a:bodyPr/>
          <a:lstStyle/>
          <a:p>
            <a:endParaRPr lang="en-GB"/>
          </a:p>
        </p:txBody>
      </p:sp>
      <p:sp>
        <p:nvSpPr>
          <p:cNvPr id="45" name="Text Box 2"/>
          <p:cNvSpPr txBox="1">
            <a:spLocks noChangeArrowheads="1"/>
          </p:cNvSpPr>
          <p:nvPr/>
        </p:nvSpPr>
        <p:spPr bwMode="auto">
          <a:xfrm>
            <a:off x="0" y="71414"/>
            <a:ext cx="9144000" cy="646331"/>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30000"/>
              </a:spcBef>
              <a:tabLst>
                <a:tab pos="195263" algn="l"/>
              </a:tabLst>
              <a:defRPr/>
            </a:pPr>
            <a:r>
              <a:rPr lang="ja-JP" altLang="en-GB" sz="3600" b="1">
                <a:solidFill>
                  <a:srgbClr val="C00000"/>
                </a:solidFill>
                <a:latin typeface="Calibri" pitchFamily="34" charset="0"/>
              </a:rPr>
              <a:t>出血死に対して－早期治療ほど効果あり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57158" y="1981186"/>
          <a:ext cx="8352000" cy="489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2"/>
          <p:cNvSpPr txBox="1">
            <a:spLocks noChangeArrowheads="1"/>
          </p:cNvSpPr>
          <p:nvPr/>
        </p:nvSpPr>
        <p:spPr bwMode="auto">
          <a:xfrm>
            <a:off x="0" y="71414"/>
            <a:ext cx="9144000" cy="1323439"/>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30000"/>
              </a:spcBef>
              <a:tabLst>
                <a:tab pos="195263" algn="l"/>
              </a:tabLst>
              <a:defRPr/>
            </a:pPr>
            <a:r>
              <a:rPr lang="ja-JP" altLang="en-GB" sz="3200" b="1">
                <a:solidFill>
                  <a:srgbClr val="C00000"/>
                </a:solidFill>
                <a:latin typeface="Calibri" pitchFamily="34" charset="0"/>
              </a:rPr>
              <a:t>出血死は受傷後すぐに起きるため、</a:t>
            </a:r>
          </a:p>
          <a:p>
            <a:pPr algn="ctr" eaLnBrk="0" hangingPunct="0">
              <a:spcBef>
                <a:spcPct val="30000"/>
              </a:spcBef>
              <a:tabLst>
                <a:tab pos="195263" algn="l"/>
              </a:tabLst>
              <a:defRPr/>
            </a:pPr>
            <a:r>
              <a:rPr lang="ja-JP" altLang="en-GB" sz="3200" b="1">
                <a:solidFill>
                  <a:srgbClr val="C00000"/>
                </a:solidFill>
                <a:latin typeface="Calibri" pitchFamily="34" charset="0"/>
              </a:rPr>
              <a:t>治療は早期でなければならない</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40"/>
          <p:cNvGrpSpPr>
            <a:grpSpLocks/>
          </p:cNvGrpSpPr>
          <p:nvPr/>
        </p:nvGrpSpPr>
        <p:grpSpPr bwMode="auto">
          <a:xfrm>
            <a:off x="1492010" y="2591771"/>
            <a:ext cx="6153431" cy="4211721"/>
            <a:chOff x="1058" y="1239"/>
            <a:chExt cx="3946" cy="2734"/>
          </a:xfrm>
        </p:grpSpPr>
        <p:sp>
          <p:nvSpPr>
            <p:cNvPr id="18" name="Freeform 20"/>
            <p:cNvSpPr>
              <a:spLocks/>
            </p:cNvSpPr>
            <p:nvPr/>
          </p:nvSpPr>
          <p:spPr bwMode="auto">
            <a:xfrm>
              <a:off x="1745" y="1239"/>
              <a:ext cx="1165" cy="2179"/>
            </a:xfrm>
            <a:custGeom>
              <a:avLst/>
              <a:gdLst/>
              <a:ahLst/>
              <a:cxnLst>
                <a:cxn ang="0">
                  <a:pos x="178" y="0"/>
                </a:cxn>
                <a:cxn ang="0">
                  <a:pos x="173" y="0"/>
                </a:cxn>
                <a:cxn ang="0">
                  <a:pos x="1" y="172"/>
                </a:cxn>
                <a:cxn ang="0">
                  <a:pos x="113" y="334"/>
                </a:cxn>
                <a:cxn ang="0">
                  <a:pos x="173" y="172"/>
                </a:cxn>
                <a:cxn ang="0">
                  <a:pos x="178" y="0"/>
                </a:cxn>
              </a:cxnLst>
              <a:rect l="0" t="0" r="r" b="b"/>
              <a:pathLst>
                <a:path w="178" h="334">
                  <a:moveTo>
                    <a:pt x="178" y="0"/>
                  </a:moveTo>
                  <a:cubicBezTo>
                    <a:pt x="177" y="0"/>
                    <a:pt x="175" y="0"/>
                    <a:pt x="173" y="0"/>
                  </a:cubicBezTo>
                  <a:cubicBezTo>
                    <a:pt x="78" y="0"/>
                    <a:pt x="1" y="77"/>
                    <a:pt x="1" y="172"/>
                  </a:cubicBezTo>
                  <a:cubicBezTo>
                    <a:pt x="0" y="244"/>
                    <a:pt x="46" y="309"/>
                    <a:pt x="113" y="334"/>
                  </a:cubicBezTo>
                  <a:lnTo>
                    <a:pt x="173" y="172"/>
                  </a:lnTo>
                  <a:lnTo>
                    <a:pt x="178" y="0"/>
                  </a:lnTo>
                  <a:close/>
                </a:path>
              </a:pathLst>
            </a:custGeom>
            <a:solidFill>
              <a:srgbClr val="FF0066"/>
            </a:solidFill>
            <a:ln w="11113">
              <a:noFill/>
              <a:prstDash val="solid"/>
              <a:round/>
              <a:headEnd/>
              <a:tailEnd/>
            </a:ln>
            <a:scene3d>
              <a:camera prst="orthographicFront"/>
              <a:lightRig rig="threePt" dir="t"/>
            </a:scene3d>
            <a:sp3d>
              <a:bevelT/>
            </a:sp3d>
          </p:spPr>
          <p:txBody>
            <a:bodyPr/>
            <a:lstStyle/>
            <a:p>
              <a:pPr>
                <a:defRPr/>
              </a:pPr>
              <a:endParaRPr lang="en-GB">
                <a:solidFill>
                  <a:srgbClr val="000000"/>
                </a:solidFill>
                <a:latin typeface="Calibri" pitchFamily="34" charset="0"/>
              </a:endParaRPr>
            </a:p>
          </p:txBody>
        </p:sp>
        <p:sp>
          <p:nvSpPr>
            <p:cNvPr id="19" name="Freeform 21"/>
            <p:cNvSpPr>
              <a:spLocks/>
            </p:cNvSpPr>
            <p:nvPr/>
          </p:nvSpPr>
          <p:spPr bwMode="auto">
            <a:xfrm>
              <a:off x="2877" y="1239"/>
              <a:ext cx="1132" cy="2094"/>
            </a:xfrm>
            <a:custGeom>
              <a:avLst/>
              <a:gdLst/>
              <a:ahLst/>
              <a:cxnLst>
                <a:cxn ang="0">
                  <a:pos x="86" y="321"/>
                </a:cxn>
                <a:cxn ang="0">
                  <a:pos x="173" y="172"/>
                </a:cxn>
                <a:cxn ang="0">
                  <a:pos x="5" y="0"/>
                </a:cxn>
                <a:cxn ang="0">
                  <a:pos x="0" y="172"/>
                </a:cxn>
                <a:cxn ang="0">
                  <a:pos x="86" y="321"/>
                </a:cxn>
              </a:cxnLst>
              <a:rect l="0" t="0" r="r" b="b"/>
              <a:pathLst>
                <a:path w="173" h="321">
                  <a:moveTo>
                    <a:pt x="86" y="321"/>
                  </a:moveTo>
                  <a:cubicBezTo>
                    <a:pt x="140" y="291"/>
                    <a:pt x="173" y="234"/>
                    <a:pt x="173" y="172"/>
                  </a:cubicBezTo>
                  <a:cubicBezTo>
                    <a:pt x="173" y="79"/>
                    <a:pt x="99" y="3"/>
                    <a:pt x="5" y="0"/>
                  </a:cubicBezTo>
                  <a:lnTo>
                    <a:pt x="0" y="172"/>
                  </a:lnTo>
                  <a:lnTo>
                    <a:pt x="86" y="321"/>
                  </a:lnTo>
                  <a:close/>
                </a:path>
              </a:pathLst>
            </a:custGeom>
            <a:solidFill>
              <a:srgbClr val="333399"/>
            </a:solidFill>
            <a:ln w="11113">
              <a:noFill/>
              <a:prstDash val="solid"/>
              <a:round/>
              <a:headEnd/>
              <a:tailEnd/>
            </a:ln>
            <a:scene3d>
              <a:camera prst="orthographicFront"/>
              <a:lightRig rig="threePt" dir="t"/>
            </a:scene3d>
            <a:sp3d>
              <a:bevelT/>
            </a:sp3d>
          </p:spPr>
          <p:txBody>
            <a:bodyPr/>
            <a:lstStyle/>
            <a:p>
              <a:pPr>
                <a:defRPr/>
              </a:pPr>
              <a:endParaRPr lang="en-GB">
                <a:solidFill>
                  <a:srgbClr val="000000"/>
                </a:solidFill>
                <a:latin typeface="Calibri" pitchFamily="34" charset="0"/>
              </a:endParaRPr>
            </a:p>
          </p:txBody>
        </p:sp>
        <p:sp>
          <p:nvSpPr>
            <p:cNvPr id="20" name="Freeform 22"/>
            <p:cNvSpPr>
              <a:spLocks/>
            </p:cNvSpPr>
            <p:nvPr/>
          </p:nvSpPr>
          <p:spPr bwMode="auto">
            <a:xfrm>
              <a:off x="2753" y="2361"/>
              <a:ext cx="687" cy="1122"/>
            </a:xfrm>
            <a:custGeom>
              <a:avLst/>
              <a:gdLst/>
              <a:ahLst/>
              <a:cxnLst>
                <a:cxn ang="0">
                  <a:pos x="0" y="171"/>
                </a:cxn>
                <a:cxn ang="0">
                  <a:pos x="19" y="172"/>
                </a:cxn>
                <a:cxn ang="0">
                  <a:pos x="105" y="149"/>
                </a:cxn>
                <a:cxn ang="0">
                  <a:pos x="19" y="0"/>
                </a:cxn>
                <a:cxn ang="0">
                  <a:pos x="0" y="171"/>
                </a:cxn>
              </a:cxnLst>
              <a:rect l="0" t="0" r="r" b="b"/>
              <a:pathLst>
                <a:path w="105" h="172">
                  <a:moveTo>
                    <a:pt x="0" y="171"/>
                  </a:moveTo>
                  <a:cubicBezTo>
                    <a:pt x="7" y="172"/>
                    <a:pt x="13" y="172"/>
                    <a:pt x="19" y="172"/>
                  </a:cubicBezTo>
                  <a:cubicBezTo>
                    <a:pt x="49" y="172"/>
                    <a:pt x="79" y="165"/>
                    <a:pt x="105" y="149"/>
                  </a:cubicBezTo>
                  <a:lnTo>
                    <a:pt x="19" y="0"/>
                  </a:lnTo>
                  <a:lnTo>
                    <a:pt x="0" y="171"/>
                  </a:lnTo>
                  <a:close/>
                </a:path>
              </a:pathLst>
            </a:custGeom>
            <a:solidFill>
              <a:srgbClr val="009999"/>
            </a:solidFill>
            <a:ln w="11113">
              <a:noFill/>
              <a:prstDash val="solid"/>
              <a:round/>
              <a:headEnd/>
              <a:tailEnd/>
            </a:ln>
            <a:scene3d>
              <a:camera prst="orthographicFront"/>
              <a:lightRig rig="threePt" dir="t"/>
            </a:scene3d>
            <a:sp3d>
              <a:bevelT/>
            </a:sp3d>
          </p:spPr>
          <p:txBody>
            <a:bodyPr/>
            <a:lstStyle/>
            <a:p>
              <a:pPr>
                <a:defRPr/>
              </a:pPr>
              <a:endParaRPr lang="en-GB">
                <a:solidFill>
                  <a:srgbClr val="000000"/>
                </a:solidFill>
                <a:latin typeface="Calibri" pitchFamily="34" charset="0"/>
              </a:endParaRPr>
            </a:p>
          </p:txBody>
        </p:sp>
        <p:sp>
          <p:nvSpPr>
            <p:cNvPr id="21" name="Freeform 23"/>
            <p:cNvSpPr>
              <a:spLocks/>
            </p:cNvSpPr>
            <p:nvPr/>
          </p:nvSpPr>
          <p:spPr bwMode="auto">
            <a:xfrm>
              <a:off x="2484" y="2361"/>
              <a:ext cx="393" cy="1116"/>
            </a:xfrm>
            <a:custGeom>
              <a:avLst/>
              <a:gdLst/>
              <a:ahLst/>
              <a:cxnLst>
                <a:cxn ang="0">
                  <a:pos x="0" y="162"/>
                </a:cxn>
                <a:cxn ang="0">
                  <a:pos x="41" y="171"/>
                </a:cxn>
                <a:cxn ang="0">
                  <a:pos x="60" y="0"/>
                </a:cxn>
                <a:cxn ang="0">
                  <a:pos x="0" y="162"/>
                </a:cxn>
              </a:cxnLst>
              <a:rect l="0" t="0" r="r" b="b"/>
              <a:pathLst>
                <a:path w="60" h="171">
                  <a:moveTo>
                    <a:pt x="0" y="162"/>
                  </a:moveTo>
                  <a:cubicBezTo>
                    <a:pt x="14" y="167"/>
                    <a:pt x="27" y="170"/>
                    <a:pt x="41" y="171"/>
                  </a:cubicBezTo>
                  <a:lnTo>
                    <a:pt x="60" y="0"/>
                  </a:lnTo>
                  <a:lnTo>
                    <a:pt x="0" y="162"/>
                  </a:lnTo>
                  <a:close/>
                </a:path>
              </a:pathLst>
            </a:custGeom>
            <a:solidFill>
              <a:srgbClr val="FFC000"/>
            </a:solidFill>
            <a:ln w="11113">
              <a:noFill/>
              <a:prstDash val="solid"/>
              <a:round/>
              <a:headEnd/>
              <a:tailEnd/>
            </a:ln>
            <a:scene3d>
              <a:camera prst="orthographicFront"/>
              <a:lightRig rig="threePt" dir="t"/>
            </a:scene3d>
            <a:sp3d>
              <a:bevelT/>
            </a:sp3d>
          </p:spPr>
          <p:txBody>
            <a:bodyPr/>
            <a:lstStyle/>
            <a:p>
              <a:pPr>
                <a:defRPr/>
              </a:pPr>
              <a:endParaRPr lang="en-GB">
                <a:solidFill>
                  <a:srgbClr val="000000"/>
                </a:solidFill>
                <a:latin typeface="Calibri" pitchFamily="34" charset="0"/>
              </a:endParaRPr>
            </a:p>
          </p:txBody>
        </p:sp>
        <p:sp>
          <p:nvSpPr>
            <p:cNvPr id="22" name="Rectangle 26"/>
            <p:cNvSpPr>
              <a:spLocks noChangeArrowheads="1"/>
            </p:cNvSpPr>
            <p:nvPr/>
          </p:nvSpPr>
          <p:spPr bwMode="auto">
            <a:xfrm>
              <a:off x="1058" y="1517"/>
              <a:ext cx="831" cy="560"/>
            </a:xfrm>
            <a:prstGeom prst="rect">
              <a:avLst/>
            </a:prstGeom>
            <a:noFill/>
            <a:ln w="9525">
              <a:noFill/>
              <a:miter lim="800000"/>
              <a:headEnd/>
              <a:tailEnd/>
            </a:ln>
            <a:scene3d>
              <a:camera prst="orthographicFront"/>
              <a:lightRig rig="threePt" dir="t"/>
            </a:scene3d>
            <a:sp3d>
              <a:bevelT/>
            </a:sp3d>
          </p:spPr>
          <p:txBody>
            <a:bodyPr wrap="none" lIns="0" tIns="0" rIns="0" bIns="0">
              <a:spAutoFit/>
            </a:bodyPr>
            <a:lstStyle/>
            <a:p>
              <a:pPr algn="ctr" defTabSz="846138">
                <a:defRPr/>
              </a:pPr>
              <a:r>
                <a:rPr lang="ja-JP" altLang="en-GB" sz="2800" b="1">
                  <a:solidFill>
                    <a:srgbClr val="FF0066"/>
                  </a:solidFill>
                  <a:latin typeface="Calibri" pitchFamily="34" charset="0"/>
                </a:rPr>
                <a:t>出血</a:t>
              </a:r>
            </a:p>
            <a:p>
              <a:pPr algn="ctr" defTabSz="846138">
                <a:defRPr/>
              </a:pPr>
              <a:r>
                <a:rPr lang="en-GB" sz="2800" b="1">
                  <a:solidFill>
                    <a:srgbClr val="FF0066"/>
                  </a:solidFill>
                  <a:latin typeface="Calibri" pitchFamily="34" charset="0"/>
                </a:rPr>
                <a:t>45%</a:t>
              </a:r>
              <a:endParaRPr lang="en-GB" sz="2800">
                <a:solidFill>
                  <a:srgbClr val="FF0066"/>
                </a:solidFill>
                <a:latin typeface="Calibri" pitchFamily="34" charset="0"/>
              </a:endParaRPr>
            </a:p>
          </p:txBody>
        </p:sp>
        <p:sp>
          <p:nvSpPr>
            <p:cNvPr id="4118" name="Rectangle 28"/>
            <p:cNvSpPr>
              <a:spLocks noChangeArrowheads="1"/>
            </p:cNvSpPr>
            <p:nvPr/>
          </p:nvSpPr>
          <p:spPr bwMode="auto">
            <a:xfrm>
              <a:off x="3898" y="1518"/>
              <a:ext cx="1106" cy="832"/>
            </a:xfrm>
            <a:prstGeom prst="rect">
              <a:avLst/>
            </a:prstGeom>
            <a:noFill/>
            <a:ln w="9525">
              <a:noFill/>
              <a:miter lim="800000"/>
              <a:headEnd/>
              <a:tailEnd/>
            </a:ln>
          </p:spPr>
          <p:txBody>
            <a:bodyPr lIns="0" tIns="0" rIns="0" bIns="0">
              <a:spAutoFit/>
            </a:bodyPr>
            <a:lstStyle/>
            <a:p>
              <a:pPr algn="ctr" defTabSz="846138"/>
              <a:r>
                <a:rPr lang="ja-JP" altLang="en-GB" sz="2800" b="1">
                  <a:solidFill>
                    <a:srgbClr val="333399"/>
                  </a:solidFill>
                  <a:latin typeface="Calibri" pitchFamily="34" charset="0"/>
                </a:rPr>
                <a:t>中枢神経損傷</a:t>
              </a:r>
            </a:p>
            <a:p>
              <a:pPr algn="ctr" defTabSz="846138"/>
              <a:r>
                <a:rPr lang="en-GB" sz="2800" b="1">
                  <a:solidFill>
                    <a:srgbClr val="333399"/>
                  </a:solidFill>
                  <a:latin typeface="Calibri" pitchFamily="34" charset="0"/>
                </a:rPr>
                <a:t>41%</a:t>
              </a:r>
              <a:endParaRPr lang="en-GB" sz="2800">
                <a:solidFill>
                  <a:srgbClr val="333399"/>
                </a:solidFill>
                <a:latin typeface="Calibri" pitchFamily="34" charset="0"/>
              </a:endParaRPr>
            </a:p>
          </p:txBody>
        </p:sp>
        <p:sp>
          <p:nvSpPr>
            <p:cNvPr id="4119" name="Rectangle 30"/>
            <p:cNvSpPr>
              <a:spLocks noChangeArrowheads="1"/>
            </p:cNvSpPr>
            <p:nvPr/>
          </p:nvSpPr>
          <p:spPr bwMode="auto">
            <a:xfrm>
              <a:off x="3363" y="3373"/>
              <a:ext cx="912" cy="555"/>
            </a:xfrm>
            <a:prstGeom prst="rect">
              <a:avLst/>
            </a:prstGeom>
            <a:noFill/>
            <a:ln w="9525">
              <a:noFill/>
              <a:miter lim="800000"/>
              <a:headEnd/>
              <a:tailEnd/>
            </a:ln>
          </p:spPr>
          <p:txBody>
            <a:bodyPr wrap="none" lIns="0" tIns="0" rIns="0" bIns="0">
              <a:spAutoFit/>
            </a:bodyPr>
            <a:lstStyle/>
            <a:p>
              <a:pPr algn="ctr" defTabSz="846138"/>
              <a:r>
                <a:rPr lang="ja-JP" altLang="en-GB" sz="2800" b="1">
                  <a:solidFill>
                    <a:srgbClr val="009999"/>
                  </a:solidFill>
                  <a:latin typeface="Calibri" pitchFamily="34" charset="0"/>
                </a:rPr>
                <a:t>臓器不全</a:t>
              </a:r>
            </a:p>
            <a:p>
              <a:pPr algn="ctr" defTabSz="846138"/>
              <a:r>
                <a:rPr lang="en-GB" sz="2800" b="1">
                  <a:solidFill>
                    <a:srgbClr val="009999"/>
                  </a:solidFill>
                  <a:latin typeface="Calibri" pitchFamily="34" charset="0"/>
                </a:rPr>
                <a:t>10%</a:t>
              </a:r>
              <a:endParaRPr lang="en-GB" sz="2800">
                <a:solidFill>
                  <a:srgbClr val="009999"/>
                </a:solidFill>
                <a:latin typeface="Calibri" pitchFamily="34" charset="0"/>
              </a:endParaRPr>
            </a:p>
          </p:txBody>
        </p:sp>
        <p:sp>
          <p:nvSpPr>
            <p:cNvPr id="4120" name="Rectangle 32"/>
            <p:cNvSpPr>
              <a:spLocks noChangeArrowheads="1"/>
            </p:cNvSpPr>
            <p:nvPr/>
          </p:nvSpPr>
          <p:spPr bwMode="auto">
            <a:xfrm>
              <a:off x="1842" y="3418"/>
              <a:ext cx="667" cy="555"/>
            </a:xfrm>
            <a:prstGeom prst="rect">
              <a:avLst/>
            </a:prstGeom>
            <a:noFill/>
            <a:ln w="9525">
              <a:noFill/>
              <a:miter lim="800000"/>
              <a:headEnd/>
              <a:tailEnd/>
            </a:ln>
          </p:spPr>
          <p:txBody>
            <a:bodyPr wrap="none" lIns="0" tIns="0" rIns="0" bIns="0">
              <a:spAutoFit/>
            </a:bodyPr>
            <a:lstStyle/>
            <a:p>
              <a:pPr algn="ctr" defTabSz="846138"/>
              <a:r>
                <a:rPr lang="ja-JP" altLang="en-GB" sz="2800" b="1">
                  <a:solidFill>
                    <a:srgbClr val="FFC000"/>
                  </a:solidFill>
                  <a:latin typeface="Calibri" pitchFamily="34" charset="0"/>
                </a:rPr>
                <a:t>その他</a:t>
              </a:r>
            </a:p>
            <a:p>
              <a:pPr algn="ctr" defTabSz="846138"/>
              <a:r>
                <a:rPr lang="en-GB" sz="2800" b="1" dirty="0">
                  <a:solidFill>
                    <a:srgbClr val="FFC000"/>
                  </a:solidFill>
                  <a:latin typeface="Calibri" pitchFamily="34" charset="0"/>
                </a:rPr>
                <a:t>4%</a:t>
              </a:r>
              <a:endParaRPr lang="en-GB" sz="2800" dirty="0">
                <a:solidFill>
                  <a:srgbClr val="FFC000"/>
                </a:solidFill>
                <a:latin typeface="Calibri" pitchFamily="34" charset="0"/>
              </a:endParaRPr>
            </a:p>
          </p:txBody>
        </p:sp>
      </p:grpSp>
      <p:sp>
        <p:nvSpPr>
          <p:cNvPr id="4099" name="Text Box 3"/>
          <p:cNvSpPr txBox="1">
            <a:spLocks noChangeArrowheads="1"/>
          </p:cNvSpPr>
          <p:nvPr/>
        </p:nvSpPr>
        <p:spPr bwMode="auto">
          <a:xfrm>
            <a:off x="179388" y="933450"/>
            <a:ext cx="8501062" cy="1416050"/>
          </a:xfrm>
          <a:prstGeom prst="rect">
            <a:avLst/>
          </a:prstGeom>
          <a:noFill/>
          <a:ln w="9525">
            <a:noFill/>
            <a:miter lim="800000"/>
            <a:headEnd/>
            <a:tailEnd/>
          </a:ln>
        </p:spPr>
        <p:txBody>
          <a:bodyPr>
            <a:spAutoFit/>
          </a:bodyPr>
          <a:lstStyle/>
          <a:p>
            <a:pPr marL="263525" indent="-263525" algn="ctr" eaLnBrk="0" hangingPunct="0">
              <a:spcAft>
                <a:spcPts val="1800"/>
              </a:spcAft>
              <a:tabLst>
                <a:tab pos="195263" algn="l"/>
              </a:tabLst>
            </a:pPr>
            <a:r>
              <a:rPr lang="ja-JP" altLang="en-US" sz="2400">
                <a:latin typeface="Calibri" pitchFamily="34" charset="0"/>
              </a:rPr>
              <a:t>毎年何百万人もの人が外傷により死亡する。　　　　　　　　　　　　　　　　　　　　　　多くの患者は生存したまま病院に搬送される。</a:t>
            </a:r>
          </a:p>
          <a:p>
            <a:pPr marL="263525" indent="-263525" algn="ctr" eaLnBrk="0" hangingPunct="0">
              <a:spcAft>
                <a:spcPts val="1800"/>
              </a:spcAft>
              <a:tabLst>
                <a:tab pos="195263" algn="l"/>
              </a:tabLst>
            </a:pPr>
            <a:r>
              <a:rPr lang="ja-JP" altLang="en-US" sz="2400">
                <a:latin typeface="Calibri" pitchFamily="34" charset="0"/>
              </a:rPr>
              <a:t>このスライドは院内外傷死の原因の内訳を示します。</a:t>
            </a:r>
          </a:p>
        </p:txBody>
      </p:sp>
      <p:sp>
        <p:nvSpPr>
          <p:cNvPr id="32" name="Text Box 2"/>
          <p:cNvSpPr txBox="1">
            <a:spLocks noChangeArrowheads="1"/>
          </p:cNvSpPr>
          <p:nvPr/>
        </p:nvSpPr>
        <p:spPr bwMode="auto">
          <a:xfrm>
            <a:off x="0" y="59539"/>
            <a:ext cx="9144000" cy="523220"/>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wrap="square" anchor="ctr" anchorCtr="0">
            <a:spAutoFit/>
          </a:bodyPr>
          <a:lstStyle/>
          <a:p>
            <a:pPr algn="ctr" eaLnBrk="0" hangingPunct="0">
              <a:spcBef>
                <a:spcPct val="50000"/>
              </a:spcBef>
              <a:defRPr/>
            </a:pPr>
            <a:r>
              <a:rPr lang="ja-JP" altLang="en-GB" sz="2800" b="1">
                <a:solidFill>
                  <a:srgbClr val="C00000"/>
                </a:solidFill>
              </a:rPr>
              <a:t>外傷により出血死する人の数は毎年数百万人にお</a:t>
            </a:r>
            <a:r>
              <a:rPr lang="ja-JP" altLang="en-GB" sz="2800" b="1">
                <a:solidFill>
                  <a:srgbClr val="C00000"/>
                </a:solidFill>
              </a:rPr>
              <a:t>よ</a:t>
            </a:r>
            <a:r>
              <a:rPr lang="ja-JP" altLang="en-GB" sz="2800" b="1" smtClean="0">
                <a:solidFill>
                  <a:srgbClr val="C00000"/>
                </a:solidFill>
              </a:rPr>
              <a:t>ぶ</a:t>
            </a:r>
            <a:endParaRPr lang="ja-JP" altLang="en-GB" sz="2800" b="1">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18"/>
          <p:cNvSpPr>
            <a:spLocks noChangeArrowheads="1"/>
          </p:cNvSpPr>
          <p:nvPr/>
        </p:nvSpPr>
        <p:spPr bwMode="auto">
          <a:xfrm>
            <a:off x="6429375" y="1539875"/>
            <a:ext cx="2047875" cy="246063"/>
          </a:xfrm>
          <a:prstGeom prst="rect">
            <a:avLst/>
          </a:prstGeom>
          <a:noFill/>
          <a:ln w="9525">
            <a:noFill/>
            <a:miter lim="800000"/>
            <a:headEnd/>
            <a:tailEnd/>
          </a:ln>
        </p:spPr>
        <p:txBody>
          <a:bodyPr lIns="0" tIns="0" rIns="0" bIns="0">
            <a:spAutoFit/>
          </a:bodyPr>
          <a:lstStyle/>
          <a:p>
            <a:pPr algn="ctr" defTabSz="846138" fontAlgn="auto">
              <a:spcBef>
                <a:spcPts val="0"/>
              </a:spcBef>
              <a:spcAft>
                <a:spcPts val="0"/>
              </a:spcAft>
              <a:defRPr/>
            </a:pPr>
            <a:r>
              <a:rPr lang="en-GB" sz="1600" kern="0" dirty="0">
                <a:solidFill>
                  <a:srgbClr val="000000"/>
                </a:solidFill>
                <a:latin typeface="+mn-lt"/>
              </a:rPr>
              <a:t>Risk ratio (95% CI)</a:t>
            </a:r>
          </a:p>
        </p:txBody>
      </p:sp>
      <p:sp>
        <p:nvSpPr>
          <p:cNvPr id="46" name="Rectangle 2"/>
          <p:cNvSpPr>
            <a:spLocks noChangeArrowheads="1"/>
          </p:cNvSpPr>
          <p:nvPr/>
        </p:nvSpPr>
        <p:spPr bwMode="auto">
          <a:xfrm>
            <a:off x="7750175" y="6072188"/>
            <a:ext cx="1446213" cy="215900"/>
          </a:xfrm>
          <a:prstGeom prst="rect">
            <a:avLst/>
          </a:prstGeom>
          <a:noFill/>
          <a:ln w="9525">
            <a:noFill/>
            <a:miter lim="800000"/>
            <a:headEnd/>
            <a:tailEnd/>
          </a:ln>
        </p:spPr>
        <p:txBody>
          <a:bodyPr lIns="0" tIns="0" rIns="0" bIns="0">
            <a:spAutoFit/>
          </a:bodyPr>
          <a:lstStyle/>
          <a:p>
            <a:pPr algn="ctr" defTabSz="846138" fontAlgn="auto">
              <a:spcBef>
                <a:spcPts val="0"/>
              </a:spcBef>
              <a:spcAft>
                <a:spcPts val="0"/>
              </a:spcAft>
              <a:defRPr/>
            </a:pPr>
            <a:r>
              <a:rPr lang="en-GB" sz="1400" kern="0" dirty="0">
                <a:solidFill>
                  <a:srgbClr val="000000"/>
                </a:solidFill>
                <a:latin typeface="+mn-lt"/>
              </a:rPr>
              <a:t> TXA worse</a:t>
            </a:r>
          </a:p>
        </p:txBody>
      </p:sp>
      <p:sp>
        <p:nvSpPr>
          <p:cNvPr id="47" name="Rectangle 3"/>
          <p:cNvSpPr>
            <a:spLocks noChangeArrowheads="1"/>
          </p:cNvSpPr>
          <p:nvPr/>
        </p:nvSpPr>
        <p:spPr bwMode="auto">
          <a:xfrm>
            <a:off x="6148388" y="6072188"/>
            <a:ext cx="1428750" cy="215900"/>
          </a:xfrm>
          <a:prstGeom prst="rect">
            <a:avLst/>
          </a:prstGeom>
          <a:noFill/>
          <a:ln w="9525">
            <a:noFill/>
            <a:miter lim="800000"/>
            <a:headEnd/>
            <a:tailEnd/>
          </a:ln>
        </p:spPr>
        <p:txBody>
          <a:bodyPr lIns="0" tIns="0" rIns="0" bIns="0">
            <a:spAutoFit/>
          </a:bodyPr>
          <a:lstStyle/>
          <a:p>
            <a:pPr algn="ctr" defTabSz="846138" fontAlgn="auto">
              <a:spcBef>
                <a:spcPts val="0"/>
              </a:spcBef>
              <a:spcAft>
                <a:spcPts val="0"/>
              </a:spcAft>
              <a:defRPr/>
            </a:pPr>
            <a:r>
              <a:rPr lang="en-GB" sz="1400" kern="0" dirty="0">
                <a:solidFill>
                  <a:srgbClr val="000000"/>
                </a:solidFill>
                <a:latin typeface="+mn-lt"/>
              </a:rPr>
              <a:t>TXA better</a:t>
            </a:r>
          </a:p>
        </p:txBody>
      </p:sp>
      <p:sp>
        <p:nvSpPr>
          <p:cNvPr id="22533" name="Rectangle 48"/>
          <p:cNvSpPr>
            <a:spLocks noChangeArrowheads="1"/>
          </p:cNvSpPr>
          <p:nvPr/>
        </p:nvSpPr>
        <p:spPr bwMode="auto">
          <a:xfrm>
            <a:off x="1209675" y="1006475"/>
            <a:ext cx="1395413" cy="935038"/>
          </a:xfrm>
          <a:prstGeom prst="rect">
            <a:avLst/>
          </a:prstGeom>
          <a:noFill/>
          <a:ln w="9525">
            <a:noFill/>
            <a:miter lim="800000"/>
            <a:headEnd/>
            <a:tailEnd/>
          </a:ln>
        </p:spPr>
        <p:txBody>
          <a:bodyPr>
            <a:spAutoFit/>
          </a:bodyPr>
          <a:lstStyle/>
          <a:p>
            <a:pPr>
              <a:lnSpc>
                <a:spcPct val="115000"/>
              </a:lnSpc>
            </a:pPr>
            <a:r>
              <a:rPr lang="en-US" sz="1600" b="1">
                <a:solidFill>
                  <a:srgbClr val="000000"/>
                </a:solidFill>
                <a:ea typeface="Calibri" pitchFamily="34" charset="0"/>
                <a:cs typeface="Times New Roman" pitchFamily="18" charset="0"/>
              </a:rPr>
              <a:t>TXA </a:t>
            </a:r>
          </a:p>
          <a:p>
            <a:pPr>
              <a:lnSpc>
                <a:spcPct val="115000"/>
              </a:lnSpc>
            </a:pPr>
            <a:r>
              <a:rPr lang="en-US" sz="1600" b="1">
                <a:solidFill>
                  <a:srgbClr val="000000"/>
                </a:solidFill>
                <a:ea typeface="Calibri" pitchFamily="34" charset="0"/>
                <a:cs typeface="Times New Roman" pitchFamily="18" charset="0"/>
              </a:rPr>
              <a:t>allocated</a:t>
            </a:r>
          </a:p>
          <a:p>
            <a:pPr>
              <a:lnSpc>
                <a:spcPct val="115000"/>
              </a:lnSpc>
            </a:pPr>
            <a:r>
              <a:rPr lang="en-US" sz="1600" b="1">
                <a:solidFill>
                  <a:srgbClr val="000000"/>
                </a:solidFill>
                <a:ea typeface="Calibri" pitchFamily="34" charset="0"/>
                <a:cs typeface="Times New Roman" pitchFamily="18" charset="0"/>
              </a:rPr>
              <a:t>(10,060)</a:t>
            </a:r>
          </a:p>
        </p:txBody>
      </p:sp>
      <p:sp>
        <p:nvSpPr>
          <p:cNvPr id="22534" name="Rectangle 49"/>
          <p:cNvSpPr>
            <a:spLocks noChangeArrowheads="1"/>
          </p:cNvSpPr>
          <p:nvPr/>
        </p:nvSpPr>
        <p:spPr bwMode="auto">
          <a:xfrm>
            <a:off x="2524125" y="1009650"/>
            <a:ext cx="1404938" cy="935038"/>
          </a:xfrm>
          <a:prstGeom prst="rect">
            <a:avLst/>
          </a:prstGeom>
          <a:noFill/>
          <a:ln w="9525">
            <a:noFill/>
            <a:miter lim="800000"/>
            <a:headEnd/>
            <a:tailEnd/>
          </a:ln>
        </p:spPr>
        <p:txBody>
          <a:bodyPr>
            <a:spAutoFit/>
          </a:bodyPr>
          <a:lstStyle/>
          <a:p>
            <a:pPr>
              <a:lnSpc>
                <a:spcPct val="115000"/>
              </a:lnSpc>
            </a:pPr>
            <a:r>
              <a:rPr lang="en-US" sz="1600" b="1">
                <a:solidFill>
                  <a:srgbClr val="000000"/>
                </a:solidFill>
                <a:ea typeface="Calibri" pitchFamily="34" charset="0"/>
                <a:cs typeface="Times New Roman" pitchFamily="18" charset="0"/>
              </a:rPr>
              <a:t>Placebo </a:t>
            </a:r>
          </a:p>
          <a:p>
            <a:pPr>
              <a:lnSpc>
                <a:spcPct val="115000"/>
              </a:lnSpc>
            </a:pPr>
            <a:r>
              <a:rPr lang="en-US" sz="1600" b="1">
                <a:solidFill>
                  <a:srgbClr val="000000"/>
                </a:solidFill>
                <a:ea typeface="Calibri" pitchFamily="34" charset="0"/>
                <a:cs typeface="Times New Roman" pitchFamily="18" charset="0"/>
              </a:rPr>
              <a:t>allocated</a:t>
            </a:r>
          </a:p>
          <a:p>
            <a:pPr>
              <a:lnSpc>
                <a:spcPct val="115000"/>
              </a:lnSpc>
            </a:pPr>
            <a:r>
              <a:rPr lang="en-US" sz="1600" b="1">
                <a:solidFill>
                  <a:srgbClr val="000000"/>
                </a:solidFill>
                <a:ea typeface="Calibri" pitchFamily="34" charset="0"/>
                <a:cs typeface="Times New Roman" pitchFamily="18" charset="0"/>
              </a:rPr>
              <a:t>(10,067)</a:t>
            </a:r>
            <a:endParaRPr lang="en-GB" sz="1600">
              <a:solidFill>
                <a:srgbClr val="000000"/>
              </a:solidFill>
              <a:latin typeface="Calibri" pitchFamily="34" charset="0"/>
              <a:ea typeface="Calibri" pitchFamily="34" charset="0"/>
              <a:cs typeface="Times New Roman" pitchFamily="18" charset="0"/>
            </a:endParaRPr>
          </a:p>
        </p:txBody>
      </p:sp>
      <p:sp>
        <p:nvSpPr>
          <p:cNvPr id="51" name="Line 168"/>
          <p:cNvSpPr>
            <a:spLocks noChangeShapeType="1"/>
          </p:cNvSpPr>
          <p:nvPr/>
        </p:nvSpPr>
        <p:spPr bwMode="auto">
          <a:xfrm flipV="1">
            <a:off x="7439025" y="1971675"/>
            <a:ext cx="1588" cy="3671888"/>
          </a:xfrm>
          <a:prstGeom prst="line">
            <a:avLst/>
          </a:prstGeom>
          <a:noFill/>
          <a:ln w="9">
            <a:solidFill>
              <a:srgbClr val="000000"/>
            </a:solidFill>
            <a:prstDash val="solid"/>
            <a:round/>
            <a:headEnd/>
            <a:tailEnd/>
          </a:ln>
        </p:spPr>
        <p:txBody>
          <a:bodyPr/>
          <a:lstStyle/>
          <a:p>
            <a:pPr fontAlgn="auto">
              <a:spcBef>
                <a:spcPts val="0"/>
              </a:spcBef>
              <a:spcAft>
                <a:spcPts val="0"/>
              </a:spcAft>
              <a:defRPr/>
            </a:pPr>
            <a:endParaRPr lang="en-GB" kern="0">
              <a:solidFill>
                <a:srgbClr val="000000"/>
              </a:solidFill>
              <a:latin typeface="+mn-lt"/>
            </a:endParaRPr>
          </a:p>
        </p:txBody>
      </p:sp>
      <p:grpSp>
        <p:nvGrpSpPr>
          <p:cNvPr id="22536" name="Group 51"/>
          <p:cNvGrpSpPr>
            <a:grpSpLocks/>
          </p:cNvGrpSpPr>
          <p:nvPr/>
        </p:nvGrpSpPr>
        <p:grpSpPr bwMode="auto">
          <a:xfrm>
            <a:off x="46038" y="5032375"/>
            <a:ext cx="7558087" cy="396875"/>
            <a:chOff x="46004" y="4751106"/>
            <a:chExt cx="7558567" cy="396935"/>
          </a:xfrm>
        </p:grpSpPr>
        <p:sp>
          <p:nvSpPr>
            <p:cNvPr id="22570" name="Rectangle 52"/>
            <p:cNvSpPr>
              <a:spLocks noChangeArrowheads="1"/>
            </p:cNvSpPr>
            <p:nvPr/>
          </p:nvSpPr>
          <p:spPr bwMode="auto">
            <a:xfrm>
              <a:off x="46004" y="4751106"/>
              <a:ext cx="5097786" cy="396935"/>
            </a:xfrm>
            <a:prstGeom prst="rect">
              <a:avLst/>
            </a:prstGeom>
            <a:noFill/>
            <a:ln w="9525">
              <a:noFill/>
              <a:miter lim="800000"/>
              <a:headEnd/>
              <a:tailEnd/>
            </a:ln>
          </p:spPr>
          <p:txBody>
            <a:bodyPr>
              <a:spAutoFit/>
            </a:bodyPr>
            <a:lstStyle/>
            <a:p>
              <a:pPr defTabSz="846138">
                <a:tabLst>
                  <a:tab pos="1168400" algn="l"/>
                  <a:tab pos="2514600" algn="l"/>
                </a:tabLst>
              </a:pPr>
              <a:r>
                <a:rPr lang="en-GB" sz="2000">
                  <a:solidFill>
                    <a:srgbClr val="000000"/>
                  </a:solidFill>
                  <a:latin typeface="Calibri" pitchFamily="34" charset="0"/>
                </a:rPr>
                <a:t>Any 	</a:t>
              </a:r>
              <a:r>
                <a:rPr lang="en-US" sz="2000">
                  <a:solidFill>
                    <a:srgbClr val="000000"/>
                  </a:solidFill>
                  <a:latin typeface="Calibri" pitchFamily="34" charset="0"/>
                  <a:ea typeface="Calibri" pitchFamily="34" charset="0"/>
                  <a:cs typeface="Arial" charset="0"/>
                </a:rPr>
                <a:t>168 (1.63%) 	201 (1.95%)</a:t>
              </a:r>
              <a:endParaRPr lang="en-GB" sz="2000">
                <a:solidFill>
                  <a:srgbClr val="000000"/>
                </a:solidFill>
                <a:latin typeface="Calibri" pitchFamily="34" charset="0"/>
              </a:endParaRPr>
            </a:p>
          </p:txBody>
        </p:sp>
        <p:sp>
          <p:nvSpPr>
            <p:cNvPr id="22571" name="Rectangle 173"/>
            <p:cNvSpPr>
              <a:spLocks noChangeArrowheads="1"/>
            </p:cNvSpPr>
            <p:nvPr/>
          </p:nvSpPr>
          <p:spPr bwMode="auto">
            <a:xfrm>
              <a:off x="6094763" y="4798738"/>
              <a:ext cx="298469" cy="298495"/>
            </a:xfrm>
            <a:prstGeom prst="rect">
              <a:avLst/>
            </a:prstGeom>
            <a:solidFill>
              <a:srgbClr val="000000"/>
            </a:solidFill>
            <a:ln w="13">
              <a:solidFill>
                <a:srgbClr val="808080"/>
              </a:solidFill>
              <a:miter lim="800000"/>
              <a:headEnd/>
              <a:tailEnd/>
            </a:ln>
          </p:spPr>
          <p:txBody>
            <a:bodyPr/>
            <a:lstStyle/>
            <a:p>
              <a:endParaRPr lang="en-GB" sz="2000">
                <a:solidFill>
                  <a:srgbClr val="000000"/>
                </a:solidFill>
                <a:latin typeface="Calibri" pitchFamily="34" charset="0"/>
              </a:endParaRPr>
            </a:p>
          </p:txBody>
        </p:sp>
        <p:sp>
          <p:nvSpPr>
            <p:cNvPr id="55" name="Line 178"/>
            <p:cNvSpPr>
              <a:spLocks noChangeShapeType="1"/>
            </p:cNvSpPr>
            <p:nvPr/>
          </p:nvSpPr>
          <p:spPr bwMode="auto">
            <a:xfrm>
              <a:off x="4881836" y="4947986"/>
              <a:ext cx="2722735" cy="1588"/>
            </a:xfrm>
            <a:prstGeom prst="line">
              <a:avLst/>
            </a:prstGeom>
            <a:noFill/>
            <a:ln w="28575">
              <a:solidFill>
                <a:srgbClr val="000000"/>
              </a:solidFill>
              <a:prstDash val="solid"/>
              <a:round/>
              <a:headEnd/>
              <a:tailEnd/>
            </a:ln>
          </p:spPr>
          <p:txBody>
            <a:bodyPr/>
            <a:lstStyle/>
            <a:p>
              <a:pPr fontAlgn="auto">
                <a:spcBef>
                  <a:spcPts val="0"/>
                </a:spcBef>
                <a:spcAft>
                  <a:spcPts val="0"/>
                </a:spcAft>
                <a:defRPr/>
              </a:pPr>
              <a:endParaRPr lang="en-GB" sz="2000" kern="0">
                <a:solidFill>
                  <a:srgbClr val="000000"/>
                </a:solidFill>
                <a:latin typeface="+mn-lt"/>
              </a:endParaRPr>
            </a:p>
          </p:txBody>
        </p:sp>
      </p:grpSp>
      <p:sp>
        <p:nvSpPr>
          <p:cNvPr id="56" name="Line 211"/>
          <p:cNvSpPr>
            <a:spLocks noChangeShapeType="1"/>
          </p:cNvSpPr>
          <p:nvPr/>
        </p:nvSpPr>
        <p:spPr bwMode="auto">
          <a:xfrm>
            <a:off x="4025900" y="5575300"/>
            <a:ext cx="4643438" cy="1588"/>
          </a:xfrm>
          <a:prstGeom prst="line">
            <a:avLst/>
          </a:prstGeom>
          <a:noFill/>
          <a:ln w="9">
            <a:solidFill>
              <a:srgbClr val="000000"/>
            </a:solidFill>
            <a:prstDash val="solid"/>
            <a:round/>
            <a:headEnd/>
            <a:tailEnd/>
          </a:ln>
        </p:spPr>
        <p:txBody>
          <a:bodyPr/>
          <a:lstStyle/>
          <a:p>
            <a:pPr fontAlgn="auto">
              <a:spcBef>
                <a:spcPts val="0"/>
              </a:spcBef>
              <a:spcAft>
                <a:spcPts val="0"/>
              </a:spcAft>
              <a:defRPr/>
            </a:pPr>
            <a:endParaRPr lang="en-GB" kern="0">
              <a:solidFill>
                <a:srgbClr val="000000"/>
              </a:solidFill>
              <a:latin typeface="+mn-lt"/>
            </a:endParaRPr>
          </a:p>
        </p:txBody>
      </p:sp>
      <p:sp>
        <p:nvSpPr>
          <p:cNvPr id="57" name="Line 214"/>
          <p:cNvSpPr>
            <a:spLocks noChangeShapeType="1"/>
          </p:cNvSpPr>
          <p:nvPr/>
        </p:nvSpPr>
        <p:spPr bwMode="auto">
          <a:xfrm>
            <a:off x="7439025" y="5575300"/>
            <a:ext cx="1588" cy="95250"/>
          </a:xfrm>
          <a:prstGeom prst="line">
            <a:avLst/>
          </a:prstGeom>
          <a:noFill/>
          <a:ln w="9">
            <a:solidFill>
              <a:srgbClr val="000000"/>
            </a:solidFill>
            <a:prstDash val="solid"/>
            <a:round/>
            <a:headEnd/>
            <a:tailEnd/>
          </a:ln>
        </p:spPr>
        <p:txBody>
          <a:bodyPr/>
          <a:lstStyle/>
          <a:p>
            <a:pPr fontAlgn="auto">
              <a:spcBef>
                <a:spcPts val="0"/>
              </a:spcBef>
              <a:spcAft>
                <a:spcPts val="0"/>
              </a:spcAft>
              <a:defRPr/>
            </a:pPr>
            <a:endParaRPr lang="en-GB" kern="0">
              <a:solidFill>
                <a:srgbClr val="000000"/>
              </a:solidFill>
              <a:latin typeface="+mn-lt"/>
            </a:endParaRPr>
          </a:p>
        </p:txBody>
      </p:sp>
      <p:sp>
        <p:nvSpPr>
          <p:cNvPr id="58" name="Line 216"/>
          <p:cNvSpPr>
            <a:spLocks noChangeShapeType="1"/>
          </p:cNvSpPr>
          <p:nvPr/>
        </p:nvSpPr>
        <p:spPr bwMode="auto">
          <a:xfrm>
            <a:off x="4019550" y="5575300"/>
            <a:ext cx="1588" cy="95250"/>
          </a:xfrm>
          <a:prstGeom prst="line">
            <a:avLst/>
          </a:prstGeom>
          <a:noFill/>
          <a:ln w="9">
            <a:solidFill>
              <a:srgbClr val="000000"/>
            </a:solidFill>
            <a:prstDash val="solid"/>
            <a:round/>
            <a:headEnd/>
            <a:tailEnd/>
          </a:ln>
        </p:spPr>
        <p:txBody>
          <a:bodyPr/>
          <a:lstStyle/>
          <a:p>
            <a:pPr fontAlgn="auto">
              <a:spcBef>
                <a:spcPts val="0"/>
              </a:spcBef>
              <a:spcAft>
                <a:spcPts val="0"/>
              </a:spcAft>
              <a:defRPr/>
            </a:pPr>
            <a:endParaRPr lang="en-GB" kern="0">
              <a:solidFill>
                <a:srgbClr val="000000"/>
              </a:solidFill>
              <a:latin typeface="+mn-lt"/>
            </a:endParaRPr>
          </a:p>
        </p:txBody>
      </p:sp>
      <p:sp>
        <p:nvSpPr>
          <p:cNvPr id="22540" name="Rectangle 217"/>
          <p:cNvSpPr>
            <a:spLocks noChangeArrowheads="1"/>
          </p:cNvSpPr>
          <p:nvPr/>
        </p:nvSpPr>
        <p:spPr bwMode="auto">
          <a:xfrm>
            <a:off x="3933825" y="5718175"/>
            <a:ext cx="171450" cy="246063"/>
          </a:xfrm>
          <a:prstGeom prst="rect">
            <a:avLst/>
          </a:prstGeom>
          <a:noFill/>
          <a:ln w="9525">
            <a:noFill/>
            <a:miter lim="800000"/>
            <a:headEnd/>
            <a:tailEnd/>
          </a:ln>
        </p:spPr>
        <p:txBody>
          <a:bodyPr wrap="none" lIns="0" tIns="0" rIns="0" bIns="0">
            <a:spAutoFit/>
          </a:bodyPr>
          <a:lstStyle/>
          <a:p>
            <a:r>
              <a:rPr lang="en-US" sz="1600">
                <a:solidFill>
                  <a:srgbClr val="000000"/>
                </a:solidFill>
              </a:rPr>
              <a:t>.6</a:t>
            </a:r>
            <a:endParaRPr lang="en-US">
              <a:solidFill>
                <a:srgbClr val="000000"/>
              </a:solidFill>
            </a:endParaRPr>
          </a:p>
        </p:txBody>
      </p:sp>
      <p:sp>
        <p:nvSpPr>
          <p:cNvPr id="60" name="Line 218"/>
          <p:cNvSpPr>
            <a:spLocks noChangeShapeType="1"/>
          </p:cNvSpPr>
          <p:nvPr/>
        </p:nvSpPr>
        <p:spPr bwMode="auto">
          <a:xfrm>
            <a:off x="5053013" y="5575300"/>
            <a:ext cx="1587" cy="95250"/>
          </a:xfrm>
          <a:prstGeom prst="line">
            <a:avLst/>
          </a:prstGeom>
          <a:noFill/>
          <a:ln w="9">
            <a:solidFill>
              <a:srgbClr val="000000"/>
            </a:solidFill>
            <a:prstDash val="solid"/>
            <a:round/>
            <a:headEnd/>
            <a:tailEnd/>
          </a:ln>
        </p:spPr>
        <p:txBody>
          <a:bodyPr/>
          <a:lstStyle/>
          <a:p>
            <a:pPr fontAlgn="auto">
              <a:spcBef>
                <a:spcPts val="0"/>
              </a:spcBef>
              <a:spcAft>
                <a:spcPts val="0"/>
              </a:spcAft>
              <a:defRPr/>
            </a:pPr>
            <a:endParaRPr lang="en-GB" kern="0">
              <a:solidFill>
                <a:srgbClr val="000000"/>
              </a:solidFill>
              <a:latin typeface="+mn-lt"/>
            </a:endParaRPr>
          </a:p>
        </p:txBody>
      </p:sp>
      <p:sp>
        <p:nvSpPr>
          <p:cNvPr id="22542" name="Rectangle 219"/>
          <p:cNvSpPr>
            <a:spLocks noChangeArrowheads="1"/>
          </p:cNvSpPr>
          <p:nvPr/>
        </p:nvSpPr>
        <p:spPr bwMode="auto">
          <a:xfrm>
            <a:off x="4967288" y="5718175"/>
            <a:ext cx="171450" cy="246063"/>
          </a:xfrm>
          <a:prstGeom prst="rect">
            <a:avLst/>
          </a:prstGeom>
          <a:noFill/>
          <a:ln w="9525">
            <a:noFill/>
            <a:miter lim="800000"/>
            <a:headEnd/>
            <a:tailEnd/>
          </a:ln>
        </p:spPr>
        <p:txBody>
          <a:bodyPr wrap="none" lIns="0" tIns="0" rIns="0" bIns="0">
            <a:spAutoFit/>
          </a:bodyPr>
          <a:lstStyle/>
          <a:p>
            <a:r>
              <a:rPr lang="en-US" sz="1600">
                <a:solidFill>
                  <a:srgbClr val="000000"/>
                </a:solidFill>
              </a:rPr>
              <a:t>.7</a:t>
            </a:r>
            <a:endParaRPr lang="en-US">
              <a:solidFill>
                <a:srgbClr val="000000"/>
              </a:solidFill>
            </a:endParaRPr>
          </a:p>
        </p:txBody>
      </p:sp>
      <p:sp>
        <p:nvSpPr>
          <p:cNvPr id="62" name="Line 220"/>
          <p:cNvSpPr>
            <a:spLocks noChangeShapeType="1"/>
          </p:cNvSpPr>
          <p:nvPr/>
        </p:nvSpPr>
        <p:spPr bwMode="auto">
          <a:xfrm>
            <a:off x="5945188" y="5575300"/>
            <a:ext cx="1587" cy="95250"/>
          </a:xfrm>
          <a:prstGeom prst="line">
            <a:avLst/>
          </a:prstGeom>
          <a:noFill/>
          <a:ln w="9">
            <a:solidFill>
              <a:srgbClr val="000000"/>
            </a:solidFill>
            <a:prstDash val="solid"/>
            <a:round/>
            <a:headEnd/>
            <a:tailEnd/>
          </a:ln>
        </p:spPr>
        <p:txBody>
          <a:bodyPr/>
          <a:lstStyle/>
          <a:p>
            <a:pPr fontAlgn="auto">
              <a:spcBef>
                <a:spcPts val="0"/>
              </a:spcBef>
              <a:spcAft>
                <a:spcPts val="0"/>
              </a:spcAft>
              <a:defRPr/>
            </a:pPr>
            <a:endParaRPr lang="en-GB" kern="0">
              <a:solidFill>
                <a:srgbClr val="000000"/>
              </a:solidFill>
              <a:latin typeface="+mn-lt"/>
            </a:endParaRPr>
          </a:p>
        </p:txBody>
      </p:sp>
      <p:sp>
        <p:nvSpPr>
          <p:cNvPr id="22544" name="Rectangle 221"/>
          <p:cNvSpPr>
            <a:spLocks noChangeArrowheads="1"/>
          </p:cNvSpPr>
          <p:nvPr/>
        </p:nvSpPr>
        <p:spPr bwMode="auto">
          <a:xfrm>
            <a:off x="5859463" y="5718175"/>
            <a:ext cx="171450" cy="246063"/>
          </a:xfrm>
          <a:prstGeom prst="rect">
            <a:avLst/>
          </a:prstGeom>
          <a:noFill/>
          <a:ln w="9525">
            <a:noFill/>
            <a:miter lim="800000"/>
            <a:headEnd/>
            <a:tailEnd/>
          </a:ln>
        </p:spPr>
        <p:txBody>
          <a:bodyPr wrap="none" lIns="0" tIns="0" rIns="0" bIns="0">
            <a:spAutoFit/>
          </a:bodyPr>
          <a:lstStyle/>
          <a:p>
            <a:r>
              <a:rPr lang="en-US" sz="1600">
                <a:solidFill>
                  <a:srgbClr val="000000"/>
                </a:solidFill>
              </a:rPr>
              <a:t>.8</a:t>
            </a:r>
            <a:endParaRPr lang="en-US">
              <a:solidFill>
                <a:srgbClr val="000000"/>
              </a:solidFill>
            </a:endParaRPr>
          </a:p>
        </p:txBody>
      </p:sp>
      <p:sp>
        <p:nvSpPr>
          <p:cNvPr id="64" name="Line 222"/>
          <p:cNvSpPr>
            <a:spLocks noChangeShapeType="1"/>
          </p:cNvSpPr>
          <p:nvPr/>
        </p:nvSpPr>
        <p:spPr bwMode="auto">
          <a:xfrm>
            <a:off x="6734175" y="5575300"/>
            <a:ext cx="1588" cy="95250"/>
          </a:xfrm>
          <a:prstGeom prst="line">
            <a:avLst/>
          </a:prstGeom>
          <a:noFill/>
          <a:ln w="9">
            <a:solidFill>
              <a:srgbClr val="000000"/>
            </a:solidFill>
            <a:prstDash val="solid"/>
            <a:round/>
            <a:headEnd/>
            <a:tailEnd/>
          </a:ln>
        </p:spPr>
        <p:txBody>
          <a:bodyPr/>
          <a:lstStyle/>
          <a:p>
            <a:pPr fontAlgn="auto">
              <a:spcBef>
                <a:spcPts val="0"/>
              </a:spcBef>
              <a:spcAft>
                <a:spcPts val="0"/>
              </a:spcAft>
              <a:defRPr/>
            </a:pPr>
            <a:endParaRPr lang="en-GB" kern="0">
              <a:solidFill>
                <a:srgbClr val="000000"/>
              </a:solidFill>
              <a:latin typeface="+mn-lt"/>
            </a:endParaRPr>
          </a:p>
        </p:txBody>
      </p:sp>
      <p:sp>
        <p:nvSpPr>
          <p:cNvPr id="22546" name="Rectangle 223"/>
          <p:cNvSpPr>
            <a:spLocks noChangeArrowheads="1"/>
          </p:cNvSpPr>
          <p:nvPr/>
        </p:nvSpPr>
        <p:spPr bwMode="auto">
          <a:xfrm>
            <a:off x="6650038" y="5718175"/>
            <a:ext cx="171450" cy="246063"/>
          </a:xfrm>
          <a:prstGeom prst="rect">
            <a:avLst/>
          </a:prstGeom>
          <a:noFill/>
          <a:ln w="9525">
            <a:noFill/>
            <a:miter lim="800000"/>
            <a:headEnd/>
            <a:tailEnd/>
          </a:ln>
        </p:spPr>
        <p:txBody>
          <a:bodyPr wrap="none" lIns="0" tIns="0" rIns="0" bIns="0">
            <a:spAutoFit/>
          </a:bodyPr>
          <a:lstStyle/>
          <a:p>
            <a:r>
              <a:rPr lang="en-US" sz="1600">
                <a:solidFill>
                  <a:srgbClr val="000000"/>
                </a:solidFill>
              </a:rPr>
              <a:t>.9</a:t>
            </a:r>
            <a:endParaRPr lang="en-US">
              <a:solidFill>
                <a:srgbClr val="000000"/>
              </a:solidFill>
            </a:endParaRPr>
          </a:p>
        </p:txBody>
      </p:sp>
      <p:sp>
        <p:nvSpPr>
          <p:cNvPr id="66" name="Line 224"/>
          <p:cNvSpPr>
            <a:spLocks noChangeShapeType="1"/>
          </p:cNvSpPr>
          <p:nvPr/>
        </p:nvSpPr>
        <p:spPr bwMode="auto">
          <a:xfrm>
            <a:off x="7439025" y="5575300"/>
            <a:ext cx="1588" cy="95250"/>
          </a:xfrm>
          <a:prstGeom prst="line">
            <a:avLst/>
          </a:prstGeom>
          <a:noFill/>
          <a:ln w="9">
            <a:solidFill>
              <a:srgbClr val="000000"/>
            </a:solidFill>
            <a:prstDash val="solid"/>
            <a:round/>
            <a:headEnd/>
            <a:tailEnd/>
          </a:ln>
        </p:spPr>
        <p:txBody>
          <a:bodyPr/>
          <a:lstStyle/>
          <a:p>
            <a:pPr fontAlgn="auto">
              <a:spcBef>
                <a:spcPts val="0"/>
              </a:spcBef>
              <a:spcAft>
                <a:spcPts val="0"/>
              </a:spcAft>
              <a:defRPr/>
            </a:pPr>
            <a:endParaRPr lang="en-GB" kern="0">
              <a:solidFill>
                <a:srgbClr val="000000"/>
              </a:solidFill>
              <a:latin typeface="+mn-lt"/>
            </a:endParaRPr>
          </a:p>
        </p:txBody>
      </p:sp>
      <p:sp>
        <p:nvSpPr>
          <p:cNvPr id="22548" name="Rectangle 225"/>
          <p:cNvSpPr>
            <a:spLocks noChangeArrowheads="1"/>
          </p:cNvSpPr>
          <p:nvPr/>
        </p:nvSpPr>
        <p:spPr bwMode="auto">
          <a:xfrm>
            <a:off x="7383463" y="5718175"/>
            <a:ext cx="114300" cy="246063"/>
          </a:xfrm>
          <a:prstGeom prst="rect">
            <a:avLst/>
          </a:prstGeom>
          <a:noFill/>
          <a:ln w="9525">
            <a:noFill/>
            <a:miter lim="800000"/>
            <a:headEnd/>
            <a:tailEnd/>
          </a:ln>
        </p:spPr>
        <p:txBody>
          <a:bodyPr wrap="none" lIns="0" tIns="0" rIns="0" bIns="0">
            <a:spAutoFit/>
          </a:bodyPr>
          <a:lstStyle/>
          <a:p>
            <a:r>
              <a:rPr lang="en-US" sz="1600">
                <a:solidFill>
                  <a:srgbClr val="000000"/>
                </a:solidFill>
              </a:rPr>
              <a:t>1</a:t>
            </a:r>
            <a:endParaRPr lang="en-US">
              <a:solidFill>
                <a:srgbClr val="000000"/>
              </a:solidFill>
            </a:endParaRPr>
          </a:p>
        </p:txBody>
      </p:sp>
      <p:sp>
        <p:nvSpPr>
          <p:cNvPr id="68" name="Line 226"/>
          <p:cNvSpPr>
            <a:spLocks noChangeShapeType="1"/>
          </p:cNvSpPr>
          <p:nvPr/>
        </p:nvSpPr>
        <p:spPr bwMode="auto">
          <a:xfrm>
            <a:off x="8078788" y="5575300"/>
            <a:ext cx="1587" cy="95250"/>
          </a:xfrm>
          <a:prstGeom prst="line">
            <a:avLst/>
          </a:prstGeom>
          <a:noFill/>
          <a:ln w="9">
            <a:solidFill>
              <a:srgbClr val="000000"/>
            </a:solidFill>
            <a:prstDash val="solid"/>
            <a:round/>
            <a:headEnd/>
            <a:tailEnd/>
          </a:ln>
        </p:spPr>
        <p:txBody>
          <a:bodyPr/>
          <a:lstStyle/>
          <a:p>
            <a:pPr fontAlgn="auto">
              <a:spcBef>
                <a:spcPts val="0"/>
              </a:spcBef>
              <a:spcAft>
                <a:spcPts val="0"/>
              </a:spcAft>
              <a:defRPr/>
            </a:pPr>
            <a:endParaRPr lang="en-GB" kern="0">
              <a:solidFill>
                <a:srgbClr val="000000"/>
              </a:solidFill>
              <a:latin typeface="+mn-lt"/>
            </a:endParaRPr>
          </a:p>
        </p:txBody>
      </p:sp>
      <p:sp>
        <p:nvSpPr>
          <p:cNvPr id="22550" name="Rectangle 227"/>
          <p:cNvSpPr>
            <a:spLocks noChangeArrowheads="1"/>
          </p:cNvSpPr>
          <p:nvPr/>
        </p:nvSpPr>
        <p:spPr bwMode="auto">
          <a:xfrm>
            <a:off x="7939088" y="5718175"/>
            <a:ext cx="285750" cy="246063"/>
          </a:xfrm>
          <a:prstGeom prst="rect">
            <a:avLst/>
          </a:prstGeom>
          <a:noFill/>
          <a:ln w="9525">
            <a:noFill/>
            <a:miter lim="800000"/>
            <a:headEnd/>
            <a:tailEnd/>
          </a:ln>
        </p:spPr>
        <p:txBody>
          <a:bodyPr wrap="none" lIns="0" tIns="0" rIns="0" bIns="0">
            <a:spAutoFit/>
          </a:bodyPr>
          <a:lstStyle/>
          <a:p>
            <a:r>
              <a:rPr lang="en-US" sz="1600">
                <a:solidFill>
                  <a:srgbClr val="000000"/>
                </a:solidFill>
              </a:rPr>
              <a:t>1.1</a:t>
            </a:r>
            <a:endParaRPr lang="en-US">
              <a:solidFill>
                <a:srgbClr val="000000"/>
              </a:solidFill>
            </a:endParaRPr>
          </a:p>
        </p:txBody>
      </p:sp>
      <p:sp>
        <p:nvSpPr>
          <p:cNvPr id="70" name="Line 228"/>
          <p:cNvSpPr>
            <a:spLocks noChangeShapeType="1"/>
          </p:cNvSpPr>
          <p:nvPr/>
        </p:nvSpPr>
        <p:spPr bwMode="auto">
          <a:xfrm>
            <a:off x="8661400" y="5575300"/>
            <a:ext cx="1588" cy="95250"/>
          </a:xfrm>
          <a:prstGeom prst="line">
            <a:avLst/>
          </a:prstGeom>
          <a:noFill/>
          <a:ln w="9">
            <a:solidFill>
              <a:srgbClr val="000000"/>
            </a:solidFill>
            <a:prstDash val="solid"/>
            <a:round/>
            <a:headEnd/>
            <a:tailEnd/>
          </a:ln>
        </p:spPr>
        <p:txBody>
          <a:bodyPr/>
          <a:lstStyle/>
          <a:p>
            <a:pPr fontAlgn="auto">
              <a:spcBef>
                <a:spcPts val="0"/>
              </a:spcBef>
              <a:spcAft>
                <a:spcPts val="0"/>
              </a:spcAft>
              <a:defRPr/>
            </a:pPr>
            <a:endParaRPr lang="en-GB" kern="0">
              <a:solidFill>
                <a:srgbClr val="000000"/>
              </a:solidFill>
              <a:latin typeface="+mn-lt"/>
            </a:endParaRPr>
          </a:p>
        </p:txBody>
      </p:sp>
      <p:sp>
        <p:nvSpPr>
          <p:cNvPr id="22552" name="Rectangle 229"/>
          <p:cNvSpPr>
            <a:spLocks noChangeArrowheads="1"/>
          </p:cNvSpPr>
          <p:nvPr/>
        </p:nvSpPr>
        <p:spPr bwMode="auto">
          <a:xfrm>
            <a:off x="8521700" y="5718175"/>
            <a:ext cx="285750" cy="246063"/>
          </a:xfrm>
          <a:prstGeom prst="rect">
            <a:avLst/>
          </a:prstGeom>
          <a:noFill/>
          <a:ln w="9525">
            <a:noFill/>
            <a:miter lim="800000"/>
            <a:headEnd/>
            <a:tailEnd/>
          </a:ln>
        </p:spPr>
        <p:txBody>
          <a:bodyPr wrap="none" lIns="0" tIns="0" rIns="0" bIns="0">
            <a:spAutoFit/>
          </a:bodyPr>
          <a:lstStyle/>
          <a:p>
            <a:r>
              <a:rPr lang="en-US" sz="1600">
                <a:solidFill>
                  <a:srgbClr val="000000"/>
                </a:solidFill>
              </a:rPr>
              <a:t>1.2</a:t>
            </a:r>
            <a:endParaRPr lang="en-US">
              <a:solidFill>
                <a:srgbClr val="000000"/>
              </a:solidFill>
            </a:endParaRPr>
          </a:p>
        </p:txBody>
      </p:sp>
      <p:sp>
        <p:nvSpPr>
          <p:cNvPr id="22553" name="Rectangle 72"/>
          <p:cNvSpPr>
            <a:spLocks noChangeArrowheads="1"/>
          </p:cNvSpPr>
          <p:nvPr/>
        </p:nvSpPr>
        <p:spPr bwMode="auto">
          <a:xfrm>
            <a:off x="39688" y="4378325"/>
            <a:ext cx="4246562" cy="396875"/>
          </a:xfrm>
          <a:prstGeom prst="rect">
            <a:avLst/>
          </a:prstGeom>
          <a:noFill/>
          <a:ln w="9525">
            <a:noFill/>
            <a:miter lim="800000"/>
            <a:headEnd/>
            <a:tailEnd/>
          </a:ln>
        </p:spPr>
        <p:txBody>
          <a:bodyPr>
            <a:spAutoFit/>
          </a:bodyPr>
          <a:lstStyle/>
          <a:p>
            <a:pPr>
              <a:tabLst>
                <a:tab pos="1168400" algn="l"/>
                <a:tab pos="2514600" algn="l"/>
              </a:tabLst>
            </a:pPr>
            <a:r>
              <a:rPr lang="en-US" sz="2000">
                <a:solidFill>
                  <a:srgbClr val="000000"/>
                </a:solidFill>
                <a:latin typeface="Calibri" pitchFamily="34" charset="0"/>
              </a:rPr>
              <a:t>Stroke 	</a:t>
            </a:r>
            <a:r>
              <a:rPr lang="en-US" sz="2000">
                <a:solidFill>
                  <a:srgbClr val="000000"/>
                </a:solidFill>
                <a:latin typeface="Calibri" pitchFamily="34" charset="0"/>
                <a:ea typeface="Times New Roman" pitchFamily="18" charset="0"/>
                <a:cs typeface="Arial" charset="0"/>
              </a:rPr>
              <a:t>57 (0.56%) 	66 (0.65%)</a:t>
            </a:r>
            <a:endParaRPr lang="en-US" sz="2000">
              <a:solidFill>
                <a:srgbClr val="000000"/>
              </a:solidFill>
              <a:latin typeface="Calibri" pitchFamily="34" charset="0"/>
            </a:endParaRPr>
          </a:p>
        </p:txBody>
      </p:sp>
      <p:sp>
        <p:nvSpPr>
          <p:cNvPr id="22554" name="Rectangle 172"/>
          <p:cNvSpPr>
            <a:spLocks noChangeArrowheads="1"/>
          </p:cNvSpPr>
          <p:nvPr/>
        </p:nvSpPr>
        <p:spPr bwMode="auto">
          <a:xfrm>
            <a:off x="4344988" y="3838575"/>
            <a:ext cx="146050" cy="146050"/>
          </a:xfrm>
          <a:prstGeom prst="rect">
            <a:avLst/>
          </a:prstGeom>
          <a:solidFill>
            <a:srgbClr val="000000"/>
          </a:solidFill>
          <a:ln w="13">
            <a:solidFill>
              <a:srgbClr val="808080"/>
            </a:solidFill>
            <a:miter lim="800000"/>
            <a:headEnd/>
            <a:tailEnd/>
          </a:ln>
        </p:spPr>
        <p:txBody>
          <a:bodyPr/>
          <a:lstStyle/>
          <a:p>
            <a:endParaRPr lang="en-GB">
              <a:solidFill>
                <a:srgbClr val="000000"/>
              </a:solidFill>
              <a:latin typeface="Calibri" pitchFamily="34" charset="0"/>
            </a:endParaRPr>
          </a:p>
        </p:txBody>
      </p:sp>
      <p:sp>
        <p:nvSpPr>
          <p:cNvPr id="75" name="Line 123"/>
          <p:cNvSpPr>
            <a:spLocks noChangeShapeType="1"/>
          </p:cNvSpPr>
          <p:nvPr/>
        </p:nvSpPr>
        <p:spPr bwMode="auto">
          <a:xfrm flipH="1" flipV="1">
            <a:off x="4021138" y="3913188"/>
            <a:ext cx="3240087" cy="0"/>
          </a:xfrm>
          <a:prstGeom prst="line">
            <a:avLst/>
          </a:prstGeom>
          <a:noFill/>
          <a:ln w="28575">
            <a:solidFill>
              <a:srgbClr val="000000"/>
            </a:solidFill>
            <a:round/>
            <a:headEnd/>
            <a:tailEnd type="stealth" w="lg" len="lg"/>
          </a:ln>
        </p:spPr>
        <p:txBody>
          <a:bodyPr/>
          <a:lstStyle/>
          <a:p>
            <a:pPr fontAlgn="auto">
              <a:spcBef>
                <a:spcPts val="0"/>
              </a:spcBef>
              <a:spcAft>
                <a:spcPts val="0"/>
              </a:spcAft>
              <a:defRPr/>
            </a:pPr>
            <a:endParaRPr lang="en-US" kern="0">
              <a:solidFill>
                <a:srgbClr val="000000"/>
              </a:solidFill>
              <a:latin typeface="+mn-lt"/>
            </a:endParaRPr>
          </a:p>
        </p:txBody>
      </p:sp>
      <p:grpSp>
        <p:nvGrpSpPr>
          <p:cNvPr id="22556" name="Group 75"/>
          <p:cNvGrpSpPr>
            <a:grpSpLocks/>
          </p:cNvGrpSpPr>
          <p:nvPr/>
        </p:nvGrpSpPr>
        <p:grpSpPr bwMode="auto">
          <a:xfrm>
            <a:off x="42863" y="2359025"/>
            <a:ext cx="8637587" cy="396875"/>
            <a:chOff x="42831" y="2078057"/>
            <a:chExt cx="8638136" cy="396935"/>
          </a:xfrm>
        </p:grpSpPr>
        <p:sp>
          <p:nvSpPr>
            <p:cNvPr id="22567" name="Rectangle 76"/>
            <p:cNvSpPr>
              <a:spLocks noChangeArrowheads="1"/>
            </p:cNvSpPr>
            <p:nvPr/>
          </p:nvSpPr>
          <p:spPr bwMode="auto">
            <a:xfrm>
              <a:off x="42831" y="2078057"/>
              <a:ext cx="4743751" cy="396935"/>
            </a:xfrm>
            <a:prstGeom prst="rect">
              <a:avLst/>
            </a:prstGeom>
            <a:noFill/>
            <a:ln w="9525">
              <a:noFill/>
              <a:miter lim="800000"/>
              <a:headEnd/>
              <a:tailEnd/>
            </a:ln>
          </p:spPr>
          <p:txBody>
            <a:bodyPr>
              <a:spAutoFit/>
            </a:bodyPr>
            <a:lstStyle/>
            <a:p>
              <a:pPr>
                <a:tabLst>
                  <a:tab pos="1168400" algn="l"/>
                  <a:tab pos="2514600" algn="l"/>
                </a:tabLst>
              </a:pPr>
              <a:r>
                <a:rPr lang="en-US" sz="2000">
                  <a:solidFill>
                    <a:srgbClr val="000000"/>
                  </a:solidFill>
                  <a:latin typeface="Calibri" pitchFamily="34" charset="0"/>
                </a:rPr>
                <a:t>DVT 	</a:t>
              </a:r>
              <a:r>
                <a:rPr lang="en-US" sz="2000">
                  <a:solidFill>
                    <a:srgbClr val="000000"/>
                  </a:solidFill>
                  <a:latin typeface="Calibri" pitchFamily="34" charset="0"/>
                  <a:ea typeface="Calibri" pitchFamily="34" charset="0"/>
                  <a:cs typeface="Arial" charset="0"/>
                </a:rPr>
                <a:t>40 (0.40%) 	41 (0.41%)</a:t>
              </a:r>
              <a:endParaRPr lang="en-GB" sz="2000">
                <a:solidFill>
                  <a:srgbClr val="000000"/>
                </a:solidFill>
                <a:latin typeface="Calibri" pitchFamily="34" charset="0"/>
                <a:ea typeface="Calibri" pitchFamily="34" charset="0"/>
                <a:cs typeface="Arial" charset="0"/>
              </a:endParaRPr>
            </a:p>
          </p:txBody>
        </p:sp>
        <p:sp>
          <p:nvSpPr>
            <p:cNvPr id="22568" name="Rectangle 169"/>
            <p:cNvSpPr>
              <a:spLocks noChangeArrowheads="1"/>
            </p:cNvSpPr>
            <p:nvPr/>
          </p:nvSpPr>
          <p:spPr bwMode="auto">
            <a:xfrm>
              <a:off x="7207673" y="2217778"/>
              <a:ext cx="139709" cy="139721"/>
            </a:xfrm>
            <a:prstGeom prst="rect">
              <a:avLst/>
            </a:prstGeom>
            <a:solidFill>
              <a:srgbClr val="000000"/>
            </a:solidFill>
            <a:ln w="13">
              <a:solidFill>
                <a:srgbClr val="808080"/>
              </a:solidFill>
              <a:miter lim="800000"/>
              <a:headEnd/>
              <a:tailEnd/>
            </a:ln>
          </p:spPr>
          <p:txBody>
            <a:bodyPr/>
            <a:lstStyle/>
            <a:p>
              <a:endParaRPr lang="en-GB" sz="2000">
                <a:solidFill>
                  <a:srgbClr val="000000"/>
                </a:solidFill>
                <a:latin typeface="Calibri" pitchFamily="34" charset="0"/>
              </a:endParaRPr>
            </a:p>
          </p:txBody>
        </p:sp>
        <p:sp>
          <p:nvSpPr>
            <p:cNvPr id="79" name="Line 123"/>
            <p:cNvSpPr>
              <a:spLocks noChangeShapeType="1"/>
            </p:cNvSpPr>
            <p:nvPr/>
          </p:nvSpPr>
          <p:spPr bwMode="auto">
            <a:xfrm flipV="1">
              <a:off x="4361105" y="2287639"/>
              <a:ext cx="4319862" cy="0"/>
            </a:xfrm>
            <a:prstGeom prst="line">
              <a:avLst/>
            </a:prstGeom>
            <a:noFill/>
            <a:ln w="28575">
              <a:solidFill>
                <a:srgbClr val="000000"/>
              </a:solidFill>
              <a:round/>
              <a:headEnd/>
              <a:tailEnd type="stealth" w="lg" len="lg"/>
            </a:ln>
          </p:spPr>
          <p:txBody>
            <a:bodyPr/>
            <a:lstStyle/>
            <a:p>
              <a:pPr fontAlgn="auto">
                <a:spcBef>
                  <a:spcPts val="0"/>
                </a:spcBef>
                <a:spcAft>
                  <a:spcPts val="0"/>
                </a:spcAft>
                <a:defRPr/>
              </a:pPr>
              <a:endParaRPr lang="en-US" sz="2000" kern="0">
                <a:solidFill>
                  <a:srgbClr val="000000"/>
                </a:solidFill>
                <a:latin typeface="+mn-lt"/>
              </a:endParaRPr>
            </a:p>
          </p:txBody>
        </p:sp>
      </p:grpSp>
      <p:grpSp>
        <p:nvGrpSpPr>
          <p:cNvPr id="22557" name="Group 79"/>
          <p:cNvGrpSpPr>
            <a:grpSpLocks/>
          </p:cNvGrpSpPr>
          <p:nvPr/>
        </p:nvGrpSpPr>
        <p:grpSpPr bwMode="auto">
          <a:xfrm>
            <a:off x="33338" y="3065463"/>
            <a:ext cx="8629650" cy="396875"/>
            <a:chOff x="33306" y="2784182"/>
            <a:chExt cx="8630162" cy="396935"/>
          </a:xfrm>
        </p:grpSpPr>
        <p:sp>
          <p:nvSpPr>
            <p:cNvPr id="22564" name="Rectangle 80"/>
            <p:cNvSpPr>
              <a:spLocks noChangeArrowheads="1"/>
            </p:cNvSpPr>
            <p:nvPr/>
          </p:nvSpPr>
          <p:spPr bwMode="auto">
            <a:xfrm>
              <a:off x="33306" y="2784182"/>
              <a:ext cx="5539116" cy="396935"/>
            </a:xfrm>
            <a:prstGeom prst="rect">
              <a:avLst/>
            </a:prstGeom>
            <a:noFill/>
            <a:ln w="9525">
              <a:noFill/>
              <a:miter lim="800000"/>
              <a:headEnd/>
              <a:tailEnd/>
            </a:ln>
          </p:spPr>
          <p:txBody>
            <a:bodyPr>
              <a:spAutoFit/>
            </a:bodyPr>
            <a:lstStyle/>
            <a:p>
              <a:pPr>
                <a:tabLst>
                  <a:tab pos="1168400" algn="l"/>
                  <a:tab pos="2514600" algn="l"/>
                </a:tabLst>
              </a:pPr>
              <a:r>
                <a:rPr lang="en-US" sz="2000">
                  <a:solidFill>
                    <a:srgbClr val="000000"/>
                  </a:solidFill>
                  <a:latin typeface="Calibri" pitchFamily="34" charset="0"/>
                </a:rPr>
                <a:t>PE 	</a:t>
              </a:r>
              <a:r>
                <a:rPr lang="en-US" sz="2000">
                  <a:solidFill>
                    <a:srgbClr val="000000"/>
                  </a:solidFill>
                  <a:latin typeface="Calibri" pitchFamily="34" charset="0"/>
                  <a:cs typeface="Arial" charset="0"/>
                </a:rPr>
                <a:t>72</a:t>
              </a:r>
              <a:r>
                <a:rPr lang="en-US" sz="2000">
                  <a:solidFill>
                    <a:srgbClr val="000000"/>
                  </a:solidFill>
                  <a:latin typeface="Calibri" pitchFamily="34" charset="0"/>
                  <a:ea typeface="Calibri" pitchFamily="34" charset="0"/>
                  <a:cs typeface="Arial" charset="0"/>
                </a:rPr>
                <a:t> (0.69%) 	71 (0.70%)</a:t>
              </a:r>
              <a:endParaRPr lang="en-GB" sz="2000">
                <a:solidFill>
                  <a:srgbClr val="000000"/>
                </a:solidFill>
                <a:latin typeface="Calibri" pitchFamily="34" charset="0"/>
                <a:ea typeface="Calibri" pitchFamily="34" charset="0"/>
                <a:cs typeface="Arial" charset="0"/>
              </a:endParaRPr>
            </a:p>
          </p:txBody>
        </p:sp>
        <p:sp>
          <p:nvSpPr>
            <p:cNvPr id="22565" name="Rectangle 170"/>
            <p:cNvSpPr>
              <a:spLocks noChangeArrowheads="1"/>
            </p:cNvSpPr>
            <p:nvPr/>
          </p:nvSpPr>
          <p:spPr bwMode="auto">
            <a:xfrm>
              <a:off x="7445783" y="2888973"/>
              <a:ext cx="182574" cy="182590"/>
            </a:xfrm>
            <a:prstGeom prst="rect">
              <a:avLst/>
            </a:prstGeom>
            <a:solidFill>
              <a:srgbClr val="000000"/>
            </a:solidFill>
            <a:ln w="13">
              <a:solidFill>
                <a:srgbClr val="808080"/>
              </a:solidFill>
              <a:miter lim="800000"/>
              <a:headEnd/>
              <a:tailEnd/>
            </a:ln>
          </p:spPr>
          <p:txBody>
            <a:bodyPr/>
            <a:lstStyle/>
            <a:p>
              <a:endParaRPr lang="en-GB" sz="2000">
                <a:solidFill>
                  <a:srgbClr val="000000"/>
                </a:solidFill>
                <a:latin typeface="Calibri" pitchFamily="34" charset="0"/>
              </a:endParaRPr>
            </a:p>
          </p:txBody>
        </p:sp>
        <p:sp>
          <p:nvSpPr>
            <p:cNvPr id="83" name="Line 123"/>
            <p:cNvSpPr>
              <a:spLocks noChangeShapeType="1"/>
            </p:cNvSpPr>
            <p:nvPr/>
          </p:nvSpPr>
          <p:spPr bwMode="auto">
            <a:xfrm flipV="1">
              <a:off x="5351747" y="2982649"/>
              <a:ext cx="3311721" cy="0"/>
            </a:xfrm>
            <a:prstGeom prst="line">
              <a:avLst/>
            </a:prstGeom>
            <a:noFill/>
            <a:ln w="28575">
              <a:solidFill>
                <a:srgbClr val="000000"/>
              </a:solidFill>
              <a:round/>
              <a:headEnd/>
              <a:tailEnd type="stealth" w="lg" len="lg"/>
            </a:ln>
          </p:spPr>
          <p:txBody>
            <a:bodyPr/>
            <a:lstStyle/>
            <a:p>
              <a:pPr fontAlgn="auto">
                <a:spcBef>
                  <a:spcPts val="0"/>
                </a:spcBef>
                <a:spcAft>
                  <a:spcPts val="0"/>
                </a:spcAft>
                <a:defRPr/>
              </a:pPr>
              <a:endParaRPr lang="en-US" sz="2000" kern="0">
                <a:solidFill>
                  <a:srgbClr val="000000"/>
                </a:solidFill>
                <a:latin typeface="+mn-lt"/>
              </a:endParaRPr>
            </a:p>
          </p:txBody>
        </p:sp>
      </p:grpSp>
      <p:sp>
        <p:nvSpPr>
          <p:cNvPr id="22558" name="Rectangle 84"/>
          <p:cNvSpPr>
            <a:spLocks noChangeArrowheads="1"/>
          </p:cNvSpPr>
          <p:nvPr/>
        </p:nvSpPr>
        <p:spPr bwMode="auto">
          <a:xfrm>
            <a:off x="39688" y="3717925"/>
            <a:ext cx="4246562" cy="396875"/>
          </a:xfrm>
          <a:prstGeom prst="rect">
            <a:avLst/>
          </a:prstGeom>
          <a:noFill/>
          <a:ln w="9525">
            <a:noFill/>
            <a:miter lim="800000"/>
            <a:headEnd/>
            <a:tailEnd/>
          </a:ln>
        </p:spPr>
        <p:txBody>
          <a:bodyPr>
            <a:spAutoFit/>
          </a:bodyPr>
          <a:lstStyle/>
          <a:p>
            <a:pPr>
              <a:tabLst>
                <a:tab pos="1168400" algn="l"/>
                <a:tab pos="2514600" algn="l"/>
              </a:tabLst>
            </a:pPr>
            <a:r>
              <a:rPr lang="en-US" sz="2000">
                <a:solidFill>
                  <a:srgbClr val="000000"/>
                </a:solidFill>
                <a:latin typeface="Calibri" pitchFamily="34" charset="0"/>
              </a:rPr>
              <a:t>MI 	</a:t>
            </a:r>
            <a:r>
              <a:rPr lang="en-US" sz="2000">
                <a:solidFill>
                  <a:srgbClr val="000000"/>
                </a:solidFill>
                <a:latin typeface="Calibri" pitchFamily="34" charset="0"/>
                <a:ea typeface="Calibri" pitchFamily="34" charset="0"/>
                <a:cs typeface="Arial" charset="0"/>
              </a:rPr>
              <a:t>35 (0.35%)</a:t>
            </a:r>
            <a:r>
              <a:rPr lang="en-US" sz="2000">
                <a:solidFill>
                  <a:srgbClr val="000000"/>
                </a:solidFill>
                <a:latin typeface="Calibri" pitchFamily="34" charset="0"/>
              </a:rPr>
              <a:t> 	55 (0.52%)</a:t>
            </a:r>
            <a:endParaRPr lang="en-GB" sz="2000">
              <a:solidFill>
                <a:srgbClr val="000000"/>
              </a:solidFill>
              <a:latin typeface="Calibri" pitchFamily="34" charset="0"/>
            </a:endParaRPr>
          </a:p>
        </p:txBody>
      </p:sp>
      <p:sp>
        <p:nvSpPr>
          <p:cNvPr id="22559" name="Rectangle 171"/>
          <p:cNvSpPr>
            <a:spLocks noChangeArrowheads="1"/>
          </p:cNvSpPr>
          <p:nvPr/>
        </p:nvSpPr>
        <p:spPr bwMode="auto">
          <a:xfrm>
            <a:off x="6378575" y="4491038"/>
            <a:ext cx="169863" cy="171450"/>
          </a:xfrm>
          <a:prstGeom prst="rect">
            <a:avLst/>
          </a:prstGeom>
          <a:solidFill>
            <a:srgbClr val="000000"/>
          </a:solidFill>
          <a:ln w="13">
            <a:solidFill>
              <a:srgbClr val="808080"/>
            </a:solidFill>
            <a:miter lim="800000"/>
            <a:headEnd/>
            <a:tailEnd/>
          </a:ln>
        </p:spPr>
        <p:txBody>
          <a:bodyPr/>
          <a:lstStyle/>
          <a:p>
            <a:endParaRPr lang="en-GB">
              <a:solidFill>
                <a:srgbClr val="000000"/>
              </a:solidFill>
              <a:latin typeface="Calibri" pitchFamily="34" charset="0"/>
            </a:endParaRPr>
          </a:p>
        </p:txBody>
      </p:sp>
      <p:sp>
        <p:nvSpPr>
          <p:cNvPr id="87" name="Line 123"/>
          <p:cNvSpPr>
            <a:spLocks noChangeShapeType="1"/>
          </p:cNvSpPr>
          <p:nvPr/>
        </p:nvSpPr>
        <p:spPr bwMode="auto">
          <a:xfrm flipV="1">
            <a:off x="4095750" y="4575175"/>
            <a:ext cx="4572000" cy="0"/>
          </a:xfrm>
          <a:prstGeom prst="line">
            <a:avLst/>
          </a:prstGeom>
          <a:noFill/>
          <a:ln w="28575">
            <a:solidFill>
              <a:srgbClr val="000000"/>
            </a:solidFill>
            <a:round/>
            <a:headEnd/>
            <a:tailEnd type="stealth" w="lg" len="lg"/>
          </a:ln>
        </p:spPr>
        <p:txBody>
          <a:bodyPr/>
          <a:lstStyle/>
          <a:p>
            <a:pPr fontAlgn="auto">
              <a:spcBef>
                <a:spcPts val="0"/>
              </a:spcBef>
              <a:spcAft>
                <a:spcPts val="0"/>
              </a:spcAft>
              <a:defRPr/>
            </a:pPr>
            <a:endParaRPr lang="en-US" kern="0">
              <a:solidFill>
                <a:srgbClr val="000000"/>
              </a:solidFill>
              <a:latin typeface="+mn-lt"/>
            </a:endParaRPr>
          </a:p>
        </p:txBody>
      </p:sp>
      <p:sp>
        <p:nvSpPr>
          <p:cNvPr id="88" name="Text Box 2"/>
          <p:cNvSpPr txBox="1">
            <a:spLocks noChangeArrowheads="1"/>
          </p:cNvSpPr>
          <p:nvPr/>
        </p:nvSpPr>
        <p:spPr bwMode="auto">
          <a:xfrm>
            <a:off x="0" y="71414"/>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30000"/>
              </a:spcBef>
              <a:tabLst>
                <a:tab pos="195263" algn="l"/>
              </a:tabLst>
              <a:defRPr/>
            </a:pPr>
            <a:r>
              <a:rPr lang="ja-JP" altLang="en-GB" sz="3200" b="1">
                <a:solidFill>
                  <a:srgbClr val="C00000"/>
                </a:solidFill>
                <a:latin typeface="Calibri" pitchFamily="34" charset="0"/>
              </a:rPr>
              <a:t>血栓症の増加は認めなかった</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85750" y="1285860"/>
          <a:ext cx="8572500" cy="4143378"/>
        </p:xfrm>
        <a:graphic>
          <a:graphicData uri="http://schemas.openxmlformats.org/drawingml/2006/table">
            <a:tbl>
              <a:tblPr/>
              <a:tblGrid>
                <a:gridCol w="2000250"/>
                <a:gridCol w="1785938"/>
                <a:gridCol w="1785937"/>
                <a:gridCol w="2000250"/>
                <a:gridCol w="1000125"/>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rgbClr val="000000"/>
                        </a:solidFill>
                        <a:effectLst/>
                        <a:latin typeface="Calibri" pitchFamily="34" charset="0"/>
                      </a:endParaRP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Calibri" pitchFamily="34" charset="0"/>
                        </a:rPr>
                        <a:t>TXA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Calibri" pitchFamily="34" charset="0"/>
                        </a:rPr>
                        <a:t>[n=10060]</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Placebo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[n=10067]</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RR (95% CI)</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p-value</a:t>
                      </a:r>
                    </a:p>
                  </a:txBody>
                  <a:tcPr marL="64736" marR="64736"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No symptoms</a:t>
                      </a:r>
                    </a:p>
                  </a:txBody>
                  <a:tcPr marL="64736" marR="64736"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1,483 (17.3%)</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1,334 (15.8%)</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1.11 (1.04 – 1.19)</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0.0023</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Minor  symptoms</a:t>
                      </a: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3,054 (30.4%)</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3,061 (30.4%)</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1.00 (0.96 – 1.04)</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0.94</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Some restriction</a:t>
                      </a: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2,016 (20.0%)</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2,069 (20.6%)</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0.97 (0.92 – 1.03)</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0.36</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Dependent </a:t>
                      </a: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1,294 (12.9%)</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1,273 (12.6%)</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1.02 (0.95 – 1.09)</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0.63</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Fully dependent</a:t>
                      </a: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696 (6.9%)</a:t>
                      </a: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676 (6.7%)</a:t>
                      </a: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1.03 (0.93 – 1.14)</a:t>
                      </a: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0.57</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Calibri" pitchFamily="34" charset="0"/>
                        </a:rPr>
                        <a:t>Dead </a:t>
                      </a: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1,463 (14.5%)</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1,613 (16.0%)</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rPr>
                        <a:t>0.91 (0.85 – 0.97)</a:t>
                      </a:r>
                      <a:endParaRPr kumimoji="0" lang="en-GB" sz="2000" b="0" i="0" u="none" strike="noStrike" cap="none" normalizeH="0" baseline="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0.0035</a:t>
                      </a:r>
                      <a:endParaRPr kumimoji="0" lang="en-GB" sz="2000" b="0" i="0" u="none" strike="noStrike" cap="none" normalizeH="0" baseline="0" dirty="0" smtClean="0">
                        <a:ln>
                          <a:noFill/>
                        </a:ln>
                        <a:solidFill>
                          <a:srgbClr val="000000"/>
                        </a:solidFill>
                        <a:effectLst/>
                        <a:latin typeface="Calibri" pitchFamily="34" charset="0"/>
                      </a:endParaRPr>
                    </a:p>
                  </a:txBody>
                  <a:tcPr marL="64736" marR="64736" marT="0" marB="0" anchor="ctr" horzOverflow="overflow">
                    <a:lnL>
                      <a:noFill/>
                    </a:lnL>
                    <a:lnR>
                      <a:noFill/>
                    </a:lnR>
                    <a:lnT>
                      <a:noFill/>
                    </a:lnT>
                    <a:lnB>
                      <a:noFill/>
                    </a:lnB>
                    <a:lnTlToBr>
                      <a:noFill/>
                    </a:lnTlToBr>
                    <a:lnBlToTr>
                      <a:noFill/>
                    </a:lnBlToTr>
                    <a:noFill/>
                  </a:tcPr>
                </a:tc>
              </a:tr>
            </a:tbl>
          </a:graphicData>
        </a:graphic>
      </p:graphicFrame>
      <p:sp>
        <p:nvSpPr>
          <p:cNvPr id="6" name="Text Box 2"/>
          <p:cNvSpPr txBox="1">
            <a:spLocks noChangeArrowheads="1"/>
          </p:cNvSpPr>
          <p:nvPr/>
        </p:nvSpPr>
        <p:spPr bwMode="auto">
          <a:xfrm>
            <a:off x="0" y="71414"/>
            <a:ext cx="9144000" cy="707885"/>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30000"/>
              </a:spcBef>
              <a:tabLst>
                <a:tab pos="195263" algn="l"/>
              </a:tabLst>
              <a:defRPr/>
            </a:pPr>
            <a:r>
              <a:rPr lang="ja-JP" altLang="en-GB" sz="3200" b="1">
                <a:solidFill>
                  <a:srgbClr val="C00000"/>
                </a:solidFill>
                <a:latin typeface="Calibri" pitchFamily="34" charset="0"/>
              </a:rPr>
              <a:t>トラネキサム酸は患者依存度を改善させた</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l="3523" r="3494"/>
          <a:stretch>
            <a:fillRect/>
          </a:stretch>
        </p:blipFill>
        <p:spPr bwMode="auto">
          <a:xfrm>
            <a:off x="38100" y="1071563"/>
            <a:ext cx="9077325" cy="5616575"/>
          </a:xfrm>
          <a:prstGeom prst="rect">
            <a:avLst/>
          </a:prstGeom>
          <a:noFill/>
          <a:ln w="9525">
            <a:noFill/>
            <a:miter lim="800000"/>
            <a:headEnd/>
            <a:tailEnd/>
          </a:ln>
        </p:spPr>
      </p:pic>
      <p:sp>
        <p:nvSpPr>
          <p:cNvPr id="3" name="Text Box 2"/>
          <p:cNvSpPr txBox="1">
            <a:spLocks noChangeArrowheads="1"/>
          </p:cNvSpPr>
          <p:nvPr/>
        </p:nvSpPr>
        <p:spPr bwMode="auto">
          <a:xfrm>
            <a:off x="0" y="71414"/>
            <a:ext cx="9144000" cy="646331"/>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30000"/>
              </a:spcBef>
              <a:tabLst>
                <a:tab pos="195263" algn="l"/>
              </a:tabLst>
              <a:defRPr/>
            </a:pPr>
            <a:r>
              <a:rPr lang="en-GB" altLang="ja-JP" sz="3200" b="1">
                <a:solidFill>
                  <a:srgbClr val="C00000"/>
                </a:solidFill>
                <a:latin typeface="Calibri" pitchFamily="34" charset="0"/>
              </a:rPr>
              <a:t>CRASH-2</a:t>
            </a:r>
            <a:r>
              <a:rPr lang="ja-JP" altLang="en-GB" sz="3200" b="1">
                <a:solidFill>
                  <a:srgbClr val="C00000"/>
                </a:solidFill>
                <a:latin typeface="Calibri" pitchFamily="34" charset="0"/>
              </a:rPr>
              <a:t>は４大陸で施行されました</a:t>
            </a:r>
          </a:p>
        </p:txBody>
      </p:sp>
      <p:sp>
        <p:nvSpPr>
          <p:cNvPr id="6" name="Text Box 2"/>
          <p:cNvSpPr txBox="1">
            <a:spLocks noChangeArrowheads="1"/>
          </p:cNvSpPr>
          <p:nvPr/>
        </p:nvSpPr>
        <p:spPr bwMode="auto">
          <a:xfrm>
            <a:off x="32" y="6195068"/>
            <a:ext cx="9144000" cy="646331"/>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2800" b="1">
                <a:solidFill>
                  <a:srgbClr val="C00000"/>
                </a:solidFill>
                <a:latin typeface="Calibri" pitchFamily="34" charset="0"/>
              </a:rPr>
              <a:t>すべての大陸において、死亡率の低下を認めています</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71414"/>
            <a:ext cx="9144000" cy="707885"/>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30000"/>
              </a:spcBef>
              <a:tabLst>
                <a:tab pos="195263" algn="l"/>
              </a:tabLst>
              <a:defRPr/>
            </a:pPr>
            <a:r>
              <a:rPr lang="ja-JP" altLang="en-GB" sz="3600" b="1">
                <a:solidFill>
                  <a:srgbClr val="C00000"/>
                </a:solidFill>
                <a:latin typeface="Calibri" pitchFamily="34" charset="0"/>
              </a:rPr>
              <a:t>トラネキサム酸は非常にコスト効率が良い</a:t>
            </a:r>
          </a:p>
        </p:txBody>
      </p:sp>
      <p:pic>
        <p:nvPicPr>
          <p:cNvPr id="4" name="Picture 2"/>
          <p:cNvPicPr>
            <a:picLocks noChangeAspect="1" noChangeArrowheads="1"/>
          </p:cNvPicPr>
          <p:nvPr/>
        </p:nvPicPr>
        <p:blipFill>
          <a:blip r:embed="rId3" cstate="print"/>
          <a:srcRect/>
          <a:stretch>
            <a:fillRect/>
          </a:stretch>
        </p:blipFill>
        <p:spPr bwMode="auto">
          <a:xfrm>
            <a:off x="214282" y="1933024"/>
            <a:ext cx="8699723" cy="27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txBox="1">
            <a:spLocks/>
          </p:cNvSpPr>
          <p:nvPr/>
        </p:nvSpPr>
        <p:spPr bwMode="auto">
          <a:xfrm>
            <a:off x="287338" y="1196975"/>
            <a:ext cx="8964612" cy="5184775"/>
          </a:xfrm>
          <a:prstGeom prst="rect">
            <a:avLst/>
          </a:prstGeom>
          <a:noFill/>
          <a:ln w="9525">
            <a:noFill/>
            <a:miter lim="800000"/>
            <a:headEnd/>
            <a:tailEnd/>
          </a:ln>
        </p:spPr>
        <p:txBody>
          <a:bodyPr/>
          <a:lstStyle/>
          <a:p>
            <a:pPr marL="342900" indent="-342900" eaLnBrk="0" hangingPunct="0">
              <a:spcAft>
                <a:spcPts val="3000"/>
              </a:spcAft>
              <a:buClr>
                <a:srgbClr val="C00000"/>
              </a:buClr>
              <a:buSzPct val="85000"/>
              <a:buFont typeface="Wingdings" pitchFamily="2" charset="2"/>
              <a:buChar char="v"/>
            </a:pPr>
            <a:r>
              <a:rPr lang="ja-JP" altLang="en-US" sz="2400">
                <a:solidFill>
                  <a:srgbClr val="000000"/>
                </a:solidFill>
                <a:latin typeface="Calibri" pitchFamily="34" charset="0"/>
              </a:rPr>
              <a:t>トラネキサム酸は出血を伴う外傷患者の死亡率を低減させます。</a:t>
            </a:r>
            <a:endParaRPr lang="ja-JP" altLang="en-US" sz="1600">
              <a:solidFill>
                <a:srgbClr val="000000"/>
              </a:solidFill>
              <a:latin typeface="Calibri" pitchFamily="34" charset="0"/>
            </a:endParaRPr>
          </a:p>
          <a:p>
            <a:pPr marL="342900" indent="-342900" eaLnBrk="0" hangingPunct="0">
              <a:spcAft>
                <a:spcPts val="3000"/>
              </a:spcAft>
              <a:buClr>
                <a:srgbClr val="C00000"/>
              </a:buClr>
              <a:buSzPct val="85000"/>
              <a:buFont typeface="Wingdings" pitchFamily="2" charset="2"/>
              <a:buChar char="v"/>
            </a:pPr>
            <a:r>
              <a:rPr lang="ja-JP" altLang="en-US" sz="2400">
                <a:solidFill>
                  <a:srgbClr val="000000"/>
                </a:solidFill>
                <a:latin typeface="Calibri" pitchFamily="34" charset="0"/>
              </a:rPr>
              <a:t>トラネキサム酸治療群では、副作用としての血栓症増加を認めていません。</a:t>
            </a:r>
            <a:endParaRPr lang="en-US" altLang="ja-JP" sz="1600">
              <a:solidFill>
                <a:srgbClr val="000000"/>
              </a:solidFill>
              <a:latin typeface="Calibri" pitchFamily="34" charset="0"/>
            </a:endParaRPr>
          </a:p>
          <a:p>
            <a:pPr marL="342900" indent="-342900" eaLnBrk="0" hangingPunct="0">
              <a:spcAft>
                <a:spcPts val="3000"/>
              </a:spcAft>
              <a:buClr>
                <a:srgbClr val="C00000"/>
              </a:buClr>
              <a:buSzPct val="85000"/>
              <a:buFont typeface="Wingdings" pitchFamily="2" charset="2"/>
              <a:buChar char="v"/>
            </a:pPr>
            <a:r>
              <a:rPr lang="ja-JP" altLang="en-US" sz="2400">
                <a:solidFill>
                  <a:srgbClr val="000000"/>
                </a:solidFill>
                <a:latin typeface="Calibri" pitchFamily="34" charset="0"/>
              </a:rPr>
              <a:t>トラネキサム酸は早期－受傷の３時間以内－に投与する　　　　　必要があります。</a:t>
            </a:r>
            <a:endParaRPr lang="ja-JP" altLang="en-US" sz="1600">
              <a:solidFill>
                <a:srgbClr val="000000"/>
              </a:solidFill>
              <a:latin typeface="Calibri" pitchFamily="34" charset="0"/>
            </a:endParaRPr>
          </a:p>
          <a:p>
            <a:pPr marL="342900" indent="-342900" eaLnBrk="0" hangingPunct="0">
              <a:spcAft>
                <a:spcPts val="3000"/>
              </a:spcAft>
              <a:buClr>
                <a:srgbClr val="C00000"/>
              </a:buClr>
              <a:buSzPct val="85000"/>
              <a:buFont typeface="Wingdings" pitchFamily="2" charset="2"/>
              <a:buChar char="v"/>
            </a:pPr>
            <a:r>
              <a:rPr lang="ja-JP" altLang="en-US" sz="2400">
                <a:solidFill>
                  <a:srgbClr val="000000"/>
                </a:solidFill>
                <a:latin typeface="Calibri" pitchFamily="34" charset="0"/>
              </a:rPr>
              <a:t>トラネキサム酸は高価なものではないため、世界中で年間何十万人もの命を救うことが出来ます。</a:t>
            </a:r>
          </a:p>
          <a:p>
            <a:pPr marL="342900" indent="-342900" eaLnBrk="0" hangingPunct="0">
              <a:spcAft>
                <a:spcPts val="3000"/>
              </a:spcAft>
              <a:buClr>
                <a:srgbClr val="C00000"/>
              </a:buClr>
              <a:buSzPct val="85000"/>
              <a:buFont typeface="Wingdings" pitchFamily="2" charset="2"/>
              <a:buChar char="v"/>
            </a:pPr>
            <a:endParaRPr lang="en-US" sz="2400">
              <a:solidFill>
                <a:srgbClr val="000000"/>
              </a:solidFill>
              <a:latin typeface="Calibri" pitchFamily="34" charset="0"/>
            </a:endParaRPr>
          </a:p>
        </p:txBody>
      </p:sp>
      <p:sp>
        <p:nvSpPr>
          <p:cNvPr id="6" name="Text Box 2"/>
          <p:cNvSpPr txBox="1">
            <a:spLocks noChangeArrowheads="1"/>
          </p:cNvSpPr>
          <p:nvPr/>
        </p:nvSpPr>
        <p:spPr bwMode="auto">
          <a:xfrm>
            <a:off x="0" y="71414"/>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30000"/>
              </a:spcBef>
              <a:tabLst>
                <a:tab pos="195263" algn="l"/>
              </a:tabLst>
              <a:defRPr/>
            </a:pPr>
            <a:r>
              <a:rPr lang="ja-JP" altLang="en-GB" sz="4000" b="1">
                <a:solidFill>
                  <a:srgbClr val="C00000"/>
                </a:solidFill>
                <a:latin typeface="Calibri" pitchFamily="34" charset="0"/>
              </a:rPr>
              <a:t>　結論</a:t>
            </a:r>
            <a:endParaRPr lang="ja-JP" altLang="en-GB" sz="28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bwMode="auto">
          <a:xfrm>
            <a:off x="682625" y="1266825"/>
            <a:ext cx="8137525" cy="733425"/>
          </a:xfrm>
          <a:prstGeom prst="rect">
            <a:avLst/>
          </a:prstGeom>
          <a:noFill/>
          <a:ln w="9525">
            <a:noFill/>
            <a:miter lim="800000"/>
            <a:headEnd/>
            <a:tailEnd/>
          </a:ln>
        </p:spPr>
        <p:txBody>
          <a:bodyPr/>
          <a:lstStyle/>
          <a:p>
            <a:pPr marL="342900" indent="-342900" eaLnBrk="0" hangingPunct="0">
              <a:spcAft>
                <a:spcPts val="3000"/>
              </a:spcAft>
              <a:buClr>
                <a:srgbClr val="C00000"/>
              </a:buClr>
              <a:buSzPct val="85000"/>
              <a:buFont typeface="Wingdings" pitchFamily="2" charset="2"/>
              <a:buChar char="v"/>
            </a:pPr>
            <a:r>
              <a:rPr lang="en-GB" altLang="ja-JP" sz="2400">
                <a:solidFill>
                  <a:srgbClr val="000000"/>
                </a:solidFill>
                <a:latin typeface="Calibri" pitchFamily="34" charset="0"/>
              </a:rPr>
              <a:t>CRASH-2 </a:t>
            </a:r>
            <a:r>
              <a:rPr lang="ja-JP" altLang="en-GB" sz="2400">
                <a:solidFill>
                  <a:srgbClr val="000000"/>
                </a:solidFill>
                <a:latin typeface="Calibri" pitchFamily="34" charset="0"/>
              </a:rPr>
              <a:t>臨床試験後、トラネキサム酸は</a:t>
            </a:r>
            <a:r>
              <a:rPr lang="en-GB" altLang="ja-JP" sz="2400">
                <a:solidFill>
                  <a:srgbClr val="000000"/>
                </a:solidFill>
                <a:latin typeface="Calibri" pitchFamily="34" charset="0"/>
              </a:rPr>
              <a:t>WHO</a:t>
            </a:r>
            <a:r>
              <a:rPr lang="ja-JP" altLang="en-GB" sz="2400">
                <a:solidFill>
                  <a:srgbClr val="000000"/>
                </a:solidFill>
                <a:latin typeface="Calibri" pitchFamily="34" charset="0"/>
              </a:rPr>
              <a:t>の</a:t>
            </a:r>
            <a:r>
              <a:rPr lang="en-GB" altLang="ja-JP" sz="2400">
                <a:solidFill>
                  <a:srgbClr val="000000"/>
                </a:solidFill>
                <a:latin typeface="Calibri" pitchFamily="34" charset="0"/>
              </a:rPr>
              <a:t>Essential Medicines </a:t>
            </a:r>
            <a:r>
              <a:rPr lang="ja-JP" altLang="en-GB" sz="2400">
                <a:solidFill>
                  <a:srgbClr val="000000"/>
                </a:solidFill>
                <a:latin typeface="Calibri" pitchFamily="34" charset="0"/>
              </a:rPr>
              <a:t>リストに追加されました。（</a:t>
            </a:r>
            <a:r>
              <a:rPr lang="en-GB" altLang="ja-JP" sz="2400">
                <a:solidFill>
                  <a:srgbClr val="000000"/>
                </a:solidFill>
                <a:latin typeface="Calibri" pitchFamily="34" charset="0"/>
              </a:rPr>
              <a:t>2011</a:t>
            </a:r>
            <a:r>
              <a:rPr lang="ja-JP" altLang="en-GB" sz="2400">
                <a:solidFill>
                  <a:srgbClr val="000000"/>
                </a:solidFill>
                <a:latin typeface="Calibri" pitchFamily="34" charset="0"/>
              </a:rPr>
              <a:t>年</a:t>
            </a:r>
            <a:r>
              <a:rPr lang="en-GB" altLang="ja-JP" sz="2400">
                <a:solidFill>
                  <a:srgbClr val="000000"/>
                </a:solidFill>
                <a:latin typeface="Calibri" pitchFamily="34" charset="0"/>
              </a:rPr>
              <a:t>3</a:t>
            </a:r>
            <a:r>
              <a:rPr lang="ja-JP" altLang="en-GB" sz="2400">
                <a:solidFill>
                  <a:srgbClr val="000000"/>
                </a:solidFill>
                <a:latin typeface="Calibri" pitchFamily="34" charset="0"/>
              </a:rPr>
              <a:t>月）</a:t>
            </a:r>
          </a:p>
        </p:txBody>
      </p:sp>
      <p:sp>
        <p:nvSpPr>
          <p:cNvPr id="5" name="Text Box 2"/>
          <p:cNvSpPr txBox="1">
            <a:spLocks noChangeArrowheads="1"/>
          </p:cNvSpPr>
          <p:nvPr/>
        </p:nvSpPr>
        <p:spPr bwMode="auto">
          <a:xfrm>
            <a:off x="0" y="71414"/>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30000"/>
              </a:spcBef>
              <a:tabLst>
                <a:tab pos="195263" algn="l"/>
              </a:tabLst>
              <a:defRPr/>
            </a:pPr>
            <a:r>
              <a:rPr lang="ja-JP" altLang="en-GB" sz="3200" b="1">
                <a:solidFill>
                  <a:srgbClr val="C00000"/>
                </a:solidFill>
                <a:latin typeface="Calibri" pitchFamily="34" charset="0"/>
              </a:rPr>
              <a:t>トラネキサム酸の現在の使用状況</a:t>
            </a:r>
          </a:p>
        </p:txBody>
      </p:sp>
      <p:sp>
        <p:nvSpPr>
          <p:cNvPr id="7" name="Rectangle 6"/>
          <p:cNvSpPr>
            <a:spLocks noChangeArrowheads="1"/>
          </p:cNvSpPr>
          <p:nvPr/>
        </p:nvSpPr>
        <p:spPr bwMode="auto">
          <a:xfrm>
            <a:off x="684213" y="2371725"/>
            <a:ext cx="8135937" cy="822325"/>
          </a:xfrm>
          <a:prstGeom prst="rect">
            <a:avLst/>
          </a:prstGeom>
          <a:noFill/>
          <a:ln w="9525">
            <a:noFill/>
            <a:miter lim="800000"/>
            <a:headEnd/>
            <a:tailEnd/>
          </a:ln>
        </p:spPr>
        <p:txBody>
          <a:bodyPr>
            <a:spAutoFit/>
          </a:bodyPr>
          <a:lstStyle/>
          <a:p>
            <a:pPr marL="342900" indent="-342900" eaLnBrk="0" hangingPunct="0">
              <a:spcAft>
                <a:spcPts val="3000"/>
              </a:spcAft>
              <a:buClr>
                <a:srgbClr val="C00000"/>
              </a:buClr>
              <a:buSzPct val="85000"/>
              <a:buFont typeface="Wingdings" pitchFamily="2" charset="2"/>
              <a:buChar char="v"/>
            </a:pPr>
            <a:r>
              <a:rPr lang="ja-JP" altLang="en-US" sz="2400">
                <a:solidFill>
                  <a:srgbClr val="000000"/>
                </a:solidFill>
                <a:latin typeface="Calibri" pitchFamily="34" charset="0"/>
              </a:rPr>
              <a:t>軍隊では戦闘による負傷兵の治療にトラネキサム酸を使用しています。</a:t>
            </a:r>
            <a:endParaRPr lang="ja-JP" altLang="en-GB" sz="2400">
              <a:solidFill>
                <a:srgbClr val="000000"/>
              </a:solidFill>
              <a:latin typeface="Calibri" pitchFamily="34" charset="0"/>
            </a:endParaRPr>
          </a:p>
        </p:txBody>
      </p:sp>
      <p:sp>
        <p:nvSpPr>
          <p:cNvPr id="8" name="Rectangle 7"/>
          <p:cNvSpPr>
            <a:spLocks noChangeArrowheads="1"/>
          </p:cNvSpPr>
          <p:nvPr/>
        </p:nvSpPr>
        <p:spPr bwMode="auto">
          <a:xfrm>
            <a:off x="681038" y="3570288"/>
            <a:ext cx="8462962" cy="457200"/>
          </a:xfrm>
          <a:prstGeom prst="rect">
            <a:avLst/>
          </a:prstGeom>
          <a:noFill/>
          <a:ln w="9525">
            <a:noFill/>
            <a:miter lim="800000"/>
            <a:headEnd/>
            <a:tailEnd/>
          </a:ln>
        </p:spPr>
        <p:txBody>
          <a:bodyPr wrap="square">
            <a:spAutoFit/>
          </a:bodyPr>
          <a:lstStyle/>
          <a:p>
            <a:pPr marL="342900" indent="-342900" eaLnBrk="0" hangingPunct="0">
              <a:buClr>
                <a:srgbClr val="C00000"/>
              </a:buClr>
              <a:buSzPct val="85000"/>
              <a:buFont typeface="Wingdings" pitchFamily="2" charset="2"/>
              <a:buChar char="v"/>
            </a:pPr>
            <a:r>
              <a:rPr lang="ja-JP" altLang="en-US" sz="2400">
                <a:solidFill>
                  <a:srgbClr val="000000"/>
                </a:solidFill>
                <a:latin typeface="Calibri" pitchFamily="34" charset="0"/>
              </a:rPr>
              <a:t>トラネキサム酸は世界各国の病院で使用されています。</a:t>
            </a:r>
          </a:p>
        </p:txBody>
      </p:sp>
      <p:sp>
        <p:nvSpPr>
          <p:cNvPr id="9" name="Rectangle 8"/>
          <p:cNvSpPr>
            <a:spLocks noChangeArrowheads="1"/>
          </p:cNvSpPr>
          <p:nvPr/>
        </p:nvSpPr>
        <p:spPr bwMode="auto">
          <a:xfrm>
            <a:off x="681038" y="4422775"/>
            <a:ext cx="8135937" cy="457200"/>
          </a:xfrm>
          <a:prstGeom prst="rect">
            <a:avLst/>
          </a:prstGeom>
          <a:noFill/>
          <a:ln w="9525">
            <a:noFill/>
            <a:miter lim="800000"/>
            <a:headEnd/>
            <a:tailEnd/>
          </a:ln>
        </p:spPr>
        <p:txBody>
          <a:bodyPr>
            <a:spAutoFit/>
          </a:bodyPr>
          <a:lstStyle/>
          <a:p>
            <a:pPr marL="342900" indent="-342900" eaLnBrk="0" hangingPunct="0">
              <a:buClr>
                <a:srgbClr val="C00000"/>
              </a:buClr>
              <a:buSzPct val="85000"/>
              <a:buFont typeface="Wingdings" pitchFamily="2" charset="2"/>
              <a:buChar char="v"/>
            </a:pPr>
            <a:r>
              <a:rPr lang="ja-JP" altLang="en-US" sz="2400">
                <a:solidFill>
                  <a:srgbClr val="000000"/>
                </a:solidFill>
                <a:latin typeface="Calibri" pitchFamily="34" charset="0"/>
              </a:rPr>
              <a:t>トラネキサム酸は救急車での治療に使用できます。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ChangeArrowheads="1"/>
          </p:cNvSpPr>
          <p:nvPr/>
        </p:nvSpPr>
        <p:spPr bwMode="auto">
          <a:xfrm>
            <a:off x="3421063" y="1557338"/>
            <a:ext cx="5688012" cy="3841750"/>
          </a:xfrm>
          <a:prstGeom prst="rect">
            <a:avLst/>
          </a:prstGeom>
          <a:noFill/>
          <a:ln w="9525">
            <a:noFill/>
            <a:miter lim="800000"/>
            <a:headEnd/>
            <a:tailEnd/>
          </a:ln>
        </p:spPr>
        <p:txBody>
          <a:bodyPr lIns="72000" tIns="72000" rIns="72000" bIns="72000">
            <a:spAutoFit/>
          </a:bodyPr>
          <a:lstStyle/>
          <a:p>
            <a:pPr marL="263525" indent="-263525" defTabSz="990600">
              <a:spcAft>
                <a:spcPts val="1800"/>
              </a:spcAft>
              <a:buClr>
                <a:srgbClr val="C00000"/>
              </a:buClr>
              <a:buSzPct val="100000"/>
            </a:pPr>
            <a:r>
              <a:rPr lang="ja-JP" altLang="en-GB" sz="2400" b="1">
                <a:solidFill>
                  <a:srgbClr val="000000"/>
                </a:solidFill>
                <a:latin typeface="Calibri" pitchFamily="34" charset="0"/>
                <a:cs typeface="Arial" charset="0"/>
              </a:rPr>
              <a:t>出血を伴う外傷患者では：</a:t>
            </a:r>
          </a:p>
          <a:p>
            <a:pPr marL="263525" indent="-263525" defTabSz="990600">
              <a:spcAft>
                <a:spcPts val="1800"/>
              </a:spcAft>
              <a:buClr>
                <a:srgbClr val="C00000"/>
              </a:buClr>
              <a:buSzPct val="100000"/>
              <a:buFont typeface="Wingdings" pitchFamily="2" charset="2"/>
              <a:buChar char="v"/>
            </a:pPr>
            <a:r>
              <a:rPr lang="ja-JP" altLang="en-GB" sz="2400">
                <a:solidFill>
                  <a:srgbClr val="000000"/>
                </a:solidFill>
                <a:latin typeface="Calibri" pitchFamily="34" charset="0"/>
                <a:cs typeface="Arial" charset="0"/>
              </a:rPr>
              <a:t>血管の障害部位にすばやく凝固が起こる。</a:t>
            </a:r>
          </a:p>
          <a:p>
            <a:pPr marL="263525" indent="-263525" defTabSz="990600">
              <a:spcAft>
                <a:spcPts val="1800"/>
              </a:spcAft>
              <a:buClr>
                <a:srgbClr val="C00000"/>
              </a:buClr>
              <a:buSzPct val="100000"/>
              <a:buFont typeface="Wingdings" pitchFamily="2" charset="2"/>
              <a:buChar char="v"/>
            </a:pPr>
            <a:endParaRPr lang="en-GB" altLang="ja-JP" sz="2400">
              <a:solidFill>
                <a:srgbClr val="000000"/>
              </a:solidFill>
              <a:latin typeface="Calibri" pitchFamily="34" charset="0"/>
              <a:cs typeface="Arial" charset="0"/>
            </a:endParaRPr>
          </a:p>
          <a:p>
            <a:pPr marL="263525" indent="-263525" defTabSz="990600">
              <a:spcAft>
                <a:spcPts val="1800"/>
              </a:spcAft>
              <a:buClr>
                <a:srgbClr val="C00000"/>
              </a:buClr>
              <a:buSzPct val="100000"/>
              <a:buFont typeface="Wingdings" pitchFamily="2" charset="2"/>
              <a:buChar char="v"/>
            </a:pPr>
            <a:r>
              <a:rPr lang="ja-JP" altLang="en-GB" sz="2400">
                <a:solidFill>
                  <a:srgbClr val="000000"/>
                </a:solidFill>
                <a:latin typeface="Calibri" pitchFamily="34" charset="0"/>
                <a:cs typeface="Arial" charset="0"/>
              </a:rPr>
              <a:t>線維素溶解により血魁が分解される。</a:t>
            </a:r>
          </a:p>
          <a:p>
            <a:pPr marL="263525" indent="-263525" defTabSz="990600">
              <a:spcAft>
                <a:spcPts val="1800"/>
              </a:spcAft>
              <a:buClr>
                <a:srgbClr val="C00000"/>
              </a:buClr>
              <a:buSzPct val="100000"/>
              <a:buFont typeface="Wingdings" pitchFamily="2" charset="2"/>
              <a:buChar char="v"/>
            </a:pPr>
            <a:endParaRPr lang="ja-JP" altLang="en-GB" sz="2400">
              <a:solidFill>
                <a:srgbClr val="000000"/>
              </a:solidFill>
              <a:latin typeface="Calibri" pitchFamily="34" charset="0"/>
              <a:cs typeface="Arial" charset="0"/>
            </a:endParaRPr>
          </a:p>
          <a:p>
            <a:pPr marL="263525" indent="-263525" defTabSz="990600">
              <a:spcAft>
                <a:spcPts val="1800"/>
              </a:spcAft>
              <a:buClr>
                <a:srgbClr val="C00000"/>
              </a:buClr>
              <a:buSzPct val="100000"/>
              <a:buFont typeface="Wingdings" pitchFamily="2" charset="2"/>
              <a:buChar char="v"/>
            </a:pPr>
            <a:r>
              <a:rPr lang="ja-JP" altLang="en-GB" sz="2400">
                <a:solidFill>
                  <a:srgbClr val="000000"/>
                </a:solidFill>
                <a:latin typeface="Calibri" pitchFamily="34" charset="0"/>
                <a:cs typeface="Arial" charset="0"/>
              </a:rPr>
              <a:t>重症の出血を伴う患者では、この線維素溶解により出血が悪化することがある。</a:t>
            </a:r>
          </a:p>
        </p:txBody>
      </p:sp>
      <p:pic>
        <p:nvPicPr>
          <p:cNvPr id="7" name="Picture 2" descr="http://images.medicinenet.com/images/illustrations/blood_clot.jpg"/>
          <p:cNvPicPr>
            <a:picLocks noChangeAspect="1" noChangeArrowheads="1"/>
          </p:cNvPicPr>
          <p:nvPr/>
        </p:nvPicPr>
        <p:blipFill>
          <a:blip r:embed="rId3"/>
          <a:srcRect l="21112" t="54311" r="18222" b="4310"/>
          <a:stretch>
            <a:fillRect/>
          </a:stretch>
        </p:blipFill>
        <p:spPr bwMode="auto">
          <a:xfrm>
            <a:off x="357188" y="2193925"/>
            <a:ext cx="2786062" cy="2449513"/>
          </a:xfrm>
          <a:prstGeom prst="rect">
            <a:avLst/>
          </a:prstGeom>
          <a:ln>
            <a:noFill/>
          </a:ln>
          <a:effectLst>
            <a:outerShdw blurRad="292100" dist="139700" dir="2700000" algn="tl" rotWithShape="0">
              <a:srgbClr val="333333">
                <a:alpha val="65000"/>
              </a:srgbClr>
            </a:outerShdw>
          </a:effectLst>
        </p:spPr>
      </p:pic>
      <p:sp>
        <p:nvSpPr>
          <p:cNvPr id="9" name="Text Box 2"/>
          <p:cNvSpPr txBox="1">
            <a:spLocks noChangeArrowheads="1"/>
          </p:cNvSpPr>
          <p:nvPr/>
        </p:nvSpPr>
        <p:spPr bwMode="auto">
          <a:xfrm>
            <a:off x="0" y="71414"/>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3600" b="1">
                <a:solidFill>
                  <a:srgbClr val="C00000"/>
                </a:solidFill>
                <a:latin typeface="Calibri" pitchFamily="34" charset="0"/>
              </a:rPr>
              <a:t>凝固と線溶</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3449638" y="1485900"/>
            <a:ext cx="5586412" cy="2730500"/>
          </a:xfrm>
          <a:prstGeom prst="rect">
            <a:avLst/>
          </a:prstGeom>
          <a:noFill/>
          <a:ln w="9525">
            <a:noFill/>
            <a:miter lim="800000"/>
            <a:headEnd/>
            <a:tailEnd/>
          </a:ln>
        </p:spPr>
        <p:txBody>
          <a:bodyPr lIns="72000" tIns="72000" rIns="72000" bIns="72000">
            <a:spAutoFit/>
          </a:bodyPr>
          <a:lstStyle/>
          <a:p>
            <a:pPr marL="263525" indent="-263525" algn="just" defTabSz="990600">
              <a:spcAft>
                <a:spcPts val="1800"/>
              </a:spcAft>
              <a:buClr>
                <a:srgbClr val="C00000"/>
              </a:buClr>
              <a:buSzPct val="100000"/>
              <a:buFont typeface="Wingdings" pitchFamily="2" charset="2"/>
              <a:buChar char="v"/>
            </a:pPr>
            <a:r>
              <a:rPr lang="ja-JP" altLang="en-GB" sz="2400">
                <a:solidFill>
                  <a:srgbClr val="000000"/>
                </a:solidFill>
                <a:latin typeface="Calibri" pitchFamily="34" charset="0"/>
                <a:cs typeface="Arial" charset="0"/>
              </a:rPr>
              <a:t>血管の障害部位から出たプラスミノゲン活性化因子は、プラスミノゲンをプラスミンに変える。</a:t>
            </a:r>
          </a:p>
          <a:p>
            <a:pPr marL="263525" indent="-263525" algn="just" defTabSz="990600">
              <a:spcAft>
                <a:spcPts val="1800"/>
              </a:spcAft>
              <a:buClr>
                <a:srgbClr val="C00000"/>
              </a:buClr>
              <a:buSzPct val="100000"/>
              <a:buFont typeface="Wingdings" pitchFamily="2" charset="2"/>
              <a:buChar char="v"/>
            </a:pPr>
            <a:endParaRPr lang="ja-JP" altLang="en-GB" sz="2000">
              <a:solidFill>
                <a:srgbClr val="000000"/>
              </a:solidFill>
              <a:latin typeface="Calibri" pitchFamily="34" charset="0"/>
              <a:cs typeface="Arial" charset="0"/>
            </a:endParaRPr>
          </a:p>
          <a:p>
            <a:pPr marL="263525" indent="-263525" algn="just" defTabSz="990600">
              <a:spcAft>
                <a:spcPts val="1800"/>
              </a:spcAft>
              <a:buClr>
                <a:srgbClr val="C00000"/>
              </a:buClr>
              <a:buSzPct val="100000"/>
              <a:buFont typeface="Wingdings" pitchFamily="2" charset="2"/>
              <a:buChar char="v"/>
            </a:pPr>
            <a:r>
              <a:rPr lang="ja-JP" altLang="en-GB" sz="2400">
                <a:solidFill>
                  <a:srgbClr val="000000"/>
                </a:solidFill>
                <a:latin typeface="Calibri" pitchFamily="34" charset="0"/>
                <a:cs typeface="Arial" charset="0"/>
              </a:rPr>
              <a:t>プラスミンはフィブリンに結合し、フィブリン塊を壊す。これが線維素溶解である。</a:t>
            </a:r>
          </a:p>
        </p:txBody>
      </p:sp>
      <p:pic>
        <p:nvPicPr>
          <p:cNvPr id="6147" name="Picture 2"/>
          <p:cNvPicPr>
            <a:picLocks noChangeArrowheads="1"/>
          </p:cNvPicPr>
          <p:nvPr/>
        </p:nvPicPr>
        <p:blipFill>
          <a:blip r:embed="rId3"/>
          <a:srcRect l="13647" t="6888" b="2583"/>
          <a:stretch>
            <a:fillRect/>
          </a:stretch>
        </p:blipFill>
        <p:spPr bwMode="auto">
          <a:xfrm>
            <a:off x="539750" y="1236663"/>
            <a:ext cx="2952750" cy="3779837"/>
          </a:xfrm>
          <a:prstGeom prst="rect">
            <a:avLst/>
          </a:prstGeom>
          <a:noFill/>
          <a:ln w="9525">
            <a:noFill/>
            <a:miter lim="800000"/>
            <a:headEnd/>
            <a:tailEnd/>
          </a:ln>
        </p:spPr>
      </p:pic>
      <p:sp>
        <p:nvSpPr>
          <p:cNvPr id="8" name="Text Box 2"/>
          <p:cNvSpPr txBox="1">
            <a:spLocks noChangeArrowheads="1"/>
          </p:cNvSpPr>
          <p:nvPr/>
        </p:nvSpPr>
        <p:spPr bwMode="auto">
          <a:xfrm>
            <a:off x="0" y="71414"/>
            <a:ext cx="9144000" cy="707885"/>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3600" b="1">
                <a:solidFill>
                  <a:srgbClr val="C00000"/>
                </a:solidFill>
                <a:latin typeface="Calibri" pitchFamily="34" charset="0"/>
              </a:rPr>
              <a:t>線維素溶解</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rrowheads="1"/>
          </p:cNvPicPr>
          <p:nvPr/>
        </p:nvPicPr>
        <p:blipFill>
          <a:blip r:embed="rId3"/>
          <a:srcRect l="2393" t="1643" r="3587" b="2464"/>
          <a:stretch>
            <a:fillRect/>
          </a:stretch>
        </p:blipFill>
        <p:spPr bwMode="auto">
          <a:xfrm>
            <a:off x="584200" y="1252538"/>
            <a:ext cx="2808288" cy="4140200"/>
          </a:xfrm>
          <a:prstGeom prst="rect">
            <a:avLst/>
          </a:prstGeom>
          <a:noFill/>
          <a:ln w="9525">
            <a:noFill/>
            <a:miter lim="800000"/>
            <a:headEnd/>
            <a:tailEnd/>
          </a:ln>
        </p:spPr>
      </p:pic>
      <p:sp>
        <p:nvSpPr>
          <p:cNvPr id="7171" name="Text Box 9"/>
          <p:cNvSpPr txBox="1">
            <a:spLocks noChangeArrowheads="1"/>
          </p:cNvSpPr>
          <p:nvPr/>
        </p:nvSpPr>
        <p:spPr bwMode="auto">
          <a:xfrm>
            <a:off x="3563938" y="1571612"/>
            <a:ext cx="5256212" cy="873125"/>
          </a:xfrm>
          <a:prstGeom prst="rect">
            <a:avLst/>
          </a:prstGeom>
          <a:noFill/>
          <a:ln w="9525" algn="ctr">
            <a:noFill/>
            <a:miter lim="800000"/>
            <a:headEnd/>
            <a:tailEnd/>
          </a:ln>
        </p:spPr>
        <p:txBody>
          <a:bodyPr lIns="72000" tIns="72000" rIns="72000" bIns="72000">
            <a:spAutoFit/>
          </a:bodyPr>
          <a:lstStyle/>
          <a:p>
            <a:pPr marL="263525" indent="-263525" algn="just" defTabSz="990600">
              <a:spcAft>
                <a:spcPts val="1800"/>
              </a:spcAft>
              <a:buClr>
                <a:srgbClr val="C00000"/>
              </a:buClr>
              <a:buSzPct val="100000"/>
              <a:buFont typeface="Wingdings" pitchFamily="2" charset="2"/>
              <a:buChar char="v"/>
            </a:pPr>
            <a:r>
              <a:rPr lang="ja-JP" altLang="en-GB" sz="2400">
                <a:solidFill>
                  <a:srgbClr val="000000"/>
                </a:solidFill>
                <a:latin typeface="Calibri" pitchFamily="34" charset="0"/>
              </a:rPr>
              <a:t>トラネキサム酸はプラスミンの働きを阻害することで、血栓溶解を抑える。</a:t>
            </a:r>
          </a:p>
        </p:txBody>
      </p:sp>
      <p:sp>
        <p:nvSpPr>
          <p:cNvPr id="9" name="Text Box 2"/>
          <p:cNvSpPr txBox="1">
            <a:spLocks noChangeArrowheads="1"/>
          </p:cNvSpPr>
          <p:nvPr/>
        </p:nvSpPr>
        <p:spPr bwMode="auto">
          <a:xfrm>
            <a:off x="0" y="71414"/>
            <a:ext cx="9144000" cy="707885"/>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3600" b="1">
                <a:solidFill>
                  <a:srgbClr val="C00000"/>
                </a:solidFill>
                <a:latin typeface="Calibri" pitchFamily="34" charset="0"/>
              </a:rPr>
              <a:t>トラネキサム酸は線溶を抑制</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52413" y="1052513"/>
            <a:ext cx="8358187" cy="1050925"/>
          </a:xfrm>
          <a:prstGeom prst="rect">
            <a:avLst/>
          </a:prstGeom>
          <a:noFill/>
          <a:ln w="9525">
            <a:noFill/>
            <a:miter lim="800000"/>
            <a:headEnd/>
            <a:tailEnd/>
          </a:ln>
        </p:spPr>
        <p:txBody>
          <a:bodyPr>
            <a:spAutoFit/>
          </a:bodyPr>
          <a:lstStyle/>
          <a:p>
            <a:pPr marL="263525" indent="-263525" algn="ctr" eaLnBrk="0" hangingPunct="0">
              <a:spcAft>
                <a:spcPts val="1800"/>
              </a:spcAft>
              <a:tabLst>
                <a:tab pos="195263" algn="l"/>
              </a:tabLst>
            </a:pPr>
            <a:r>
              <a:rPr lang="ja-JP" altLang="en-GB" sz="2400">
                <a:solidFill>
                  <a:schemeClr val="accent1"/>
                </a:solidFill>
                <a:latin typeface="Calibri" pitchFamily="34" charset="0"/>
              </a:rPr>
              <a:t>外科患者にトラネキサム酸（</a:t>
            </a:r>
            <a:r>
              <a:rPr lang="en-GB" altLang="ja-JP" sz="2400">
                <a:solidFill>
                  <a:schemeClr val="accent1"/>
                </a:solidFill>
                <a:latin typeface="Calibri" pitchFamily="34" charset="0"/>
              </a:rPr>
              <a:t>TXA</a:t>
            </a:r>
            <a:r>
              <a:rPr lang="ja-JP" altLang="en-GB" sz="2400">
                <a:solidFill>
                  <a:schemeClr val="accent1"/>
                </a:solidFill>
                <a:latin typeface="Calibri" pitchFamily="34" charset="0"/>
              </a:rPr>
              <a:t>）を投与すると、</a:t>
            </a:r>
          </a:p>
          <a:p>
            <a:pPr marL="263525" indent="-263525" algn="ctr" eaLnBrk="0" hangingPunct="0">
              <a:spcAft>
                <a:spcPts val="1800"/>
              </a:spcAft>
              <a:tabLst>
                <a:tab pos="195263" algn="l"/>
              </a:tabLst>
            </a:pPr>
            <a:r>
              <a:rPr lang="ja-JP" altLang="en-GB" sz="2400">
                <a:solidFill>
                  <a:schemeClr val="accent1"/>
                </a:solidFill>
                <a:latin typeface="Calibri" pitchFamily="34" charset="0"/>
              </a:rPr>
              <a:t>輸血の必要性が約</a:t>
            </a:r>
            <a:r>
              <a:rPr lang="en-GB" altLang="ja-JP" sz="2400">
                <a:solidFill>
                  <a:schemeClr val="accent1"/>
                </a:solidFill>
                <a:latin typeface="Calibri" pitchFamily="34" charset="0"/>
              </a:rPr>
              <a:t>1/3</a:t>
            </a:r>
            <a:r>
              <a:rPr lang="ja-JP" altLang="en-GB" sz="2400">
                <a:solidFill>
                  <a:schemeClr val="accent1"/>
                </a:solidFill>
                <a:latin typeface="Calibri" pitchFamily="34" charset="0"/>
              </a:rPr>
              <a:t>低減します。</a:t>
            </a:r>
          </a:p>
        </p:txBody>
      </p:sp>
      <p:grpSp>
        <p:nvGrpSpPr>
          <p:cNvPr id="8195" name="Group 45"/>
          <p:cNvGrpSpPr>
            <a:grpSpLocks/>
          </p:cNvGrpSpPr>
          <p:nvPr/>
        </p:nvGrpSpPr>
        <p:grpSpPr bwMode="auto">
          <a:xfrm>
            <a:off x="2625725" y="2433638"/>
            <a:ext cx="3890963" cy="3659187"/>
            <a:chOff x="-1691242" y="2428868"/>
            <a:chExt cx="3890990" cy="3659987"/>
          </a:xfrm>
        </p:grpSpPr>
        <p:sp>
          <p:nvSpPr>
            <p:cNvPr id="47" name="Line 3"/>
            <p:cNvSpPr>
              <a:spLocks noChangeShapeType="1"/>
            </p:cNvSpPr>
            <p:nvPr/>
          </p:nvSpPr>
          <p:spPr bwMode="auto">
            <a:xfrm rot="16200000">
              <a:off x="16920" y="3986847"/>
              <a:ext cx="1587" cy="2843232"/>
            </a:xfrm>
            <a:prstGeom prst="line">
              <a:avLst/>
            </a:prstGeom>
            <a:noFill/>
            <a:ln w="12700">
              <a:solidFill>
                <a:srgbClr val="808080"/>
              </a:solidFill>
              <a:round/>
              <a:headEnd/>
              <a:tailEnd/>
            </a:ln>
          </p:spPr>
          <p:txBody>
            <a:bodyPr lIns="106985" tIns="53492" rIns="106985" bIns="53492"/>
            <a:lstStyle/>
            <a:p>
              <a:pPr fontAlgn="auto">
                <a:spcBef>
                  <a:spcPts val="0"/>
                </a:spcBef>
                <a:spcAft>
                  <a:spcPts val="0"/>
                </a:spcAft>
                <a:defRPr/>
              </a:pPr>
              <a:endParaRPr lang="en-GB" sz="2000" kern="0">
                <a:solidFill>
                  <a:srgbClr val="000000"/>
                </a:solidFill>
                <a:latin typeface="+mn-lt"/>
              </a:endParaRPr>
            </a:p>
          </p:txBody>
        </p:sp>
        <p:sp>
          <p:nvSpPr>
            <p:cNvPr id="48" name="Line 5"/>
            <p:cNvSpPr>
              <a:spLocks noChangeShapeType="1"/>
            </p:cNvSpPr>
            <p:nvPr/>
          </p:nvSpPr>
          <p:spPr bwMode="auto">
            <a:xfrm rot="16200000">
              <a:off x="-1464239" y="5472770"/>
              <a:ext cx="107974" cy="0"/>
            </a:xfrm>
            <a:prstGeom prst="line">
              <a:avLst/>
            </a:prstGeom>
            <a:noFill/>
            <a:ln w="0">
              <a:solidFill>
                <a:srgbClr val="808080"/>
              </a:solidFill>
              <a:round/>
              <a:headEnd/>
              <a:tailEnd/>
            </a:ln>
          </p:spPr>
          <p:txBody>
            <a:bodyPr lIns="106985" tIns="53492" rIns="106985" bIns="53492"/>
            <a:lstStyle/>
            <a:p>
              <a:pPr fontAlgn="auto">
                <a:spcBef>
                  <a:spcPts val="0"/>
                </a:spcBef>
                <a:spcAft>
                  <a:spcPts val="0"/>
                </a:spcAft>
                <a:defRPr/>
              </a:pPr>
              <a:endParaRPr lang="en-GB" sz="2000" kern="0">
                <a:solidFill>
                  <a:srgbClr val="000000"/>
                </a:solidFill>
                <a:latin typeface="+mn-lt"/>
              </a:endParaRPr>
            </a:p>
          </p:txBody>
        </p:sp>
        <p:sp>
          <p:nvSpPr>
            <p:cNvPr id="49" name="Line 6"/>
            <p:cNvSpPr>
              <a:spLocks noChangeShapeType="1"/>
            </p:cNvSpPr>
            <p:nvPr/>
          </p:nvSpPr>
          <p:spPr bwMode="auto">
            <a:xfrm rot="16200000">
              <a:off x="-514907" y="5472770"/>
              <a:ext cx="107974" cy="0"/>
            </a:xfrm>
            <a:prstGeom prst="line">
              <a:avLst/>
            </a:prstGeom>
            <a:noFill/>
            <a:ln w="0">
              <a:solidFill>
                <a:srgbClr val="808080"/>
              </a:solidFill>
              <a:round/>
              <a:headEnd/>
              <a:tailEnd/>
            </a:ln>
          </p:spPr>
          <p:txBody>
            <a:bodyPr lIns="106985" tIns="53492" rIns="106985" bIns="53492"/>
            <a:lstStyle/>
            <a:p>
              <a:pPr fontAlgn="auto">
                <a:spcBef>
                  <a:spcPts val="0"/>
                </a:spcBef>
                <a:spcAft>
                  <a:spcPts val="0"/>
                </a:spcAft>
                <a:defRPr/>
              </a:pPr>
              <a:endParaRPr lang="en-GB" sz="2000" kern="0">
                <a:solidFill>
                  <a:srgbClr val="000000"/>
                </a:solidFill>
                <a:latin typeface="+mn-lt"/>
              </a:endParaRPr>
            </a:p>
          </p:txBody>
        </p:sp>
        <p:sp>
          <p:nvSpPr>
            <p:cNvPr id="50" name="Line 7"/>
            <p:cNvSpPr>
              <a:spLocks noChangeShapeType="1"/>
            </p:cNvSpPr>
            <p:nvPr/>
          </p:nvSpPr>
          <p:spPr bwMode="auto">
            <a:xfrm rot="16200000">
              <a:off x="431249" y="5472770"/>
              <a:ext cx="107974" cy="0"/>
            </a:xfrm>
            <a:prstGeom prst="line">
              <a:avLst/>
            </a:prstGeom>
            <a:noFill/>
            <a:ln w="0">
              <a:solidFill>
                <a:srgbClr val="808080"/>
              </a:solidFill>
              <a:round/>
              <a:headEnd/>
              <a:tailEnd/>
            </a:ln>
          </p:spPr>
          <p:txBody>
            <a:bodyPr lIns="106985" tIns="53492" rIns="106985" bIns="53492"/>
            <a:lstStyle/>
            <a:p>
              <a:pPr fontAlgn="auto">
                <a:spcBef>
                  <a:spcPts val="0"/>
                </a:spcBef>
                <a:spcAft>
                  <a:spcPts val="0"/>
                </a:spcAft>
                <a:defRPr/>
              </a:pPr>
              <a:endParaRPr lang="en-GB" sz="2000" kern="0">
                <a:solidFill>
                  <a:srgbClr val="000000"/>
                </a:solidFill>
                <a:latin typeface="+mn-lt"/>
              </a:endParaRPr>
            </a:p>
          </p:txBody>
        </p:sp>
        <p:sp>
          <p:nvSpPr>
            <p:cNvPr id="51" name="Line 8"/>
            <p:cNvSpPr>
              <a:spLocks noChangeShapeType="1"/>
            </p:cNvSpPr>
            <p:nvPr/>
          </p:nvSpPr>
          <p:spPr bwMode="auto">
            <a:xfrm rot="16200000">
              <a:off x="1380581" y="5472770"/>
              <a:ext cx="107974" cy="0"/>
            </a:xfrm>
            <a:prstGeom prst="line">
              <a:avLst/>
            </a:prstGeom>
            <a:noFill/>
            <a:ln w="0">
              <a:solidFill>
                <a:srgbClr val="808080"/>
              </a:solidFill>
              <a:round/>
              <a:headEnd/>
              <a:tailEnd/>
            </a:ln>
          </p:spPr>
          <p:txBody>
            <a:bodyPr lIns="106985" tIns="53492" rIns="106985" bIns="53492"/>
            <a:lstStyle/>
            <a:p>
              <a:pPr fontAlgn="auto">
                <a:spcBef>
                  <a:spcPts val="0"/>
                </a:spcBef>
                <a:spcAft>
                  <a:spcPts val="0"/>
                </a:spcAft>
                <a:defRPr/>
              </a:pPr>
              <a:endParaRPr lang="en-GB" sz="2000" kern="0">
                <a:solidFill>
                  <a:srgbClr val="000000"/>
                </a:solidFill>
                <a:latin typeface="+mn-lt"/>
              </a:endParaRPr>
            </a:p>
          </p:txBody>
        </p:sp>
        <p:sp>
          <p:nvSpPr>
            <p:cNvPr id="52" name="Line 10"/>
            <p:cNvSpPr>
              <a:spLocks noChangeShapeType="1"/>
            </p:cNvSpPr>
            <p:nvPr/>
          </p:nvSpPr>
          <p:spPr bwMode="auto">
            <a:xfrm rot="16200000">
              <a:off x="-881008" y="4512918"/>
              <a:ext cx="1800619" cy="1587"/>
            </a:xfrm>
            <a:prstGeom prst="line">
              <a:avLst/>
            </a:prstGeom>
            <a:noFill/>
            <a:ln w="12700">
              <a:solidFill>
                <a:srgbClr val="808080"/>
              </a:solidFill>
              <a:round/>
              <a:headEnd/>
              <a:tailEnd/>
            </a:ln>
          </p:spPr>
          <p:txBody>
            <a:bodyPr lIns="106985" tIns="53492" rIns="106985" bIns="53492"/>
            <a:lstStyle/>
            <a:p>
              <a:pPr fontAlgn="auto">
                <a:spcBef>
                  <a:spcPts val="0"/>
                </a:spcBef>
                <a:spcAft>
                  <a:spcPts val="0"/>
                </a:spcAft>
                <a:defRPr/>
              </a:pPr>
              <a:endParaRPr lang="en-GB" sz="2000" kern="0">
                <a:solidFill>
                  <a:srgbClr val="000000"/>
                </a:solidFill>
                <a:latin typeface="+mn-lt"/>
              </a:endParaRPr>
            </a:p>
          </p:txBody>
        </p:sp>
        <p:sp>
          <p:nvSpPr>
            <p:cNvPr id="53" name="Rectangle 11"/>
            <p:cNvSpPr>
              <a:spLocks noChangeArrowheads="1"/>
            </p:cNvSpPr>
            <p:nvPr/>
          </p:nvSpPr>
          <p:spPr bwMode="auto">
            <a:xfrm>
              <a:off x="-1691242" y="4178675"/>
              <a:ext cx="676280" cy="385846"/>
            </a:xfrm>
            <a:prstGeom prst="rect">
              <a:avLst/>
            </a:prstGeom>
            <a:noFill/>
            <a:ln w="9525" algn="ctr">
              <a:noFill/>
              <a:miter lim="800000"/>
              <a:headEnd/>
              <a:tailEnd/>
            </a:ln>
          </p:spPr>
          <p:txBody>
            <a:bodyPr lIns="106972" tIns="53485" rIns="106972" bIns="53485">
              <a:spAutoFit/>
            </a:bodyPr>
            <a:lstStyle/>
            <a:p>
              <a:pPr fontAlgn="auto">
                <a:spcBef>
                  <a:spcPct val="50000"/>
                </a:spcBef>
                <a:spcAft>
                  <a:spcPts val="0"/>
                </a:spcAft>
                <a:defRPr/>
              </a:pPr>
              <a:r>
                <a:rPr lang="en-GB" kern="0" dirty="0">
                  <a:solidFill>
                    <a:srgbClr val="000000"/>
                  </a:solidFill>
                  <a:latin typeface="+mn-lt"/>
                </a:rPr>
                <a:t>TXA</a:t>
              </a:r>
            </a:p>
          </p:txBody>
        </p:sp>
        <p:sp>
          <p:nvSpPr>
            <p:cNvPr id="54" name="Rectangle 13"/>
            <p:cNvSpPr>
              <a:spLocks noChangeArrowheads="1"/>
            </p:cNvSpPr>
            <p:nvPr/>
          </p:nvSpPr>
          <p:spPr bwMode="auto">
            <a:xfrm>
              <a:off x="-1397552" y="5812570"/>
              <a:ext cx="2862282" cy="27628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b="1" kern="0" dirty="0">
                  <a:solidFill>
                    <a:srgbClr val="000000"/>
                  </a:solidFill>
                  <a:latin typeface="+mn-lt"/>
                </a:rPr>
                <a:t>TXA better	TXA worse</a:t>
              </a:r>
            </a:p>
          </p:txBody>
        </p:sp>
        <p:sp>
          <p:nvSpPr>
            <p:cNvPr id="8208" name="AutoShape 14"/>
            <p:cNvSpPr>
              <a:spLocks noChangeArrowheads="1"/>
            </p:cNvSpPr>
            <p:nvPr/>
          </p:nvSpPr>
          <p:spPr bwMode="auto">
            <a:xfrm rot="-5400000">
              <a:off x="-941955" y="4124739"/>
              <a:ext cx="173075" cy="477841"/>
            </a:xfrm>
            <a:prstGeom prst="diamond">
              <a:avLst/>
            </a:prstGeom>
            <a:solidFill>
              <a:srgbClr val="FF0000"/>
            </a:solidFill>
            <a:ln w="9525">
              <a:noFill/>
              <a:miter lim="800000"/>
              <a:headEnd/>
              <a:tailEnd/>
            </a:ln>
          </p:spPr>
          <p:txBody>
            <a:bodyPr wrap="none" lIns="106985" tIns="53492" rIns="106985" bIns="53492" anchor="ctr"/>
            <a:lstStyle/>
            <a:p>
              <a:endParaRPr lang="en-GB" sz="2000">
                <a:solidFill>
                  <a:srgbClr val="000000"/>
                </a:solidFill>
                <a:latin typeface="Calibri" pitchFamily="34" charset="0"/>
              </a:endParaRPr>
            </a:p>
          </p:txBody>
        </p:sp>
        <p:sp>
          <p:nvSpPr>
            <p:cNvPr id="56" name="Text Box 17"/>
            <p:cNvSpPr txBox="1">
              <a:spLocks noChangeArrowheads="1"/>
            </p:cNvSpPr>
            <p:nvPr/>
          </p:nvSpPr>
          <p:spPr bwMode="auto">
            <a:xfrm>
              <a:off x="32795" y="4185027"/>
              <a:ext cx="2166953" cy="385846"/>
            </a:xfrm>
            <a:prstGeom prst="rect">
              <a:avLst/>
            </a:prstGeom>
            <a:noFill/>
            <a:ln w="9525">
              <a:noFill/>
              <a:miter lim="800000"/>
              <a:headEnd/>
              <a:tailEnd/>
            </a:ln>
          </p:spPr>
          <p:txBody>
            <a:bodyPr lIns="106972" tIns="53485" rIns="106972" bIns="53485">
              <a:spAutoFit/>
            </a:bodyPr>
            <a:lstStyle/>
            <a:p>
              <a:pPr fontAlgn="auto">
                <a:spcBef>
                  <a:spcPct val="50000"/>
                </a:spcBef>
                <a:spcAft>
                  <a:spcPts val="0"/>
                </a:spcAft>
                <a:defRPr/>
              </a:pPr>
              <a:r>
                <a:rPr lang="en-GB" kern="0" dirty="0">
                  <a:solidFill>
                    <a:srgbClr val="000000"/>
                  </a:solidFill>
                  <a:latin typeface="+mn-lt"/>
                </a:rPr>
                <a:t>0.61 (0.54–0 .69)</a:t>
              </a:r>
            </a:p>
          </p:txBody>
        </p:sp>
        <p:sp>
          <p:nvSpPr>
            <p:cNvPr id="57" name="Rectangle 18"/>
            <p:cNvSpPr>
              <a:spLocks noChangeArrowheads="1"/>
            </p:cNvSpPr>
            <p:nvPr/>
          </p:nvSpPr>
          <p:spPr bwMode="auto">
            <a:xfrm>
              <a:off x="-627610" y="3214852"/>
              <a:ext cx="1293822" cy="385847"/>
            </a:xfrm>
            <a:prstGeom prst="rect">
              <a:avLst/>
            </a:prstGeom>
            <a:noFill/>
            <a:ln w="9525">
              <a:noFill/>
              <a:miter lim="800000"/>
              <a:headEnd/>
              <a:tailEnd/>
            </a:ln>
          </p:spPr>
          <p:txBody>
            <a:bodyPr wrap="none" lIns="106972" tIns="53485" rIns="106972" bIns="53485">
              <a:spAutoFit/>
            </a:bodyPr>
            <a:lstStyle/>
            <a:p>
              <a:pPr fontAlgn="auto">
                <a:spcBef>
                  <a:spcPts val="0"/>
                </a:spcBef>
                <a:spcAft>
                  <a:spcPts val="0"/>
                </a:spcAft>
                <a:defRPr/>
              </a:pPr>
              <a:r>
                <a:rPr lang="en-GB" kern="0" dirty="0">
                  <a:solidFill>
                    <a:srgbClr val="000000"/>
                  </a:solidFill>
                  <a:latin typeface="+mn-lt"/>
                </a:rPr>
                <a:t>RR (95% CI)</a:t>
              </a:r>
            </a:p>
          </p:txBody>
        </p:sp>
        <p:sp>
          <p:nvSpPr>
            <p:cNvPr id="58" name="Rectangle 20"/>
            <p:cNvSpPr>
              <a:spLocks noChangeArrowheads="1"/>
            </p:cNvSpPr>
            <p:nvPr/>
          </p:nvSpPr>
          <p:spPr bwMode="auto">
            <a:xfrm>
              <a:off x="-1532491" y="5572805"/>
              <a:ext cx="292102" cy="27628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kern="0" dirty="0">
                  <a:solidFill>
                    <a:srgbClr val="000000"/>
                  </a:solidFill>
                  <a:latin typeface="+mn-lt"/>
                </a:rPr>
                <a:t>0.4</a:t>
              </a:r>
            </a:p>
          </p:txBody>
        </p:sp>
        <p:sp>
          <p:nvSpPr>
            <p:cNvPr id="59" name="Rectangle 21"/>
            <p:cNvSpPr>
              <a:spLocks noChangeArrowheads="1"/>
            </p:cNvSpPr>
            <p:nvPr/>
          </p:nvSpPr>
          <p:spPr bwMode="auto">
            <a:xfrm>
              <a:off x="-583159" y="5572805"/>
              <a:ext cx="290515" cy="27628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kern="0" dirty="0">
                  <a:solidFill>
                    <a:srgbClr val="000000"/>
                  </a:solidFill>
                  <a:latin typeface="+mn-lt"/>
                </a:rPr>
                <a:t>0.8</a:t>
              </a:r>
            </a:p>
          </p:txBody>
        </p:sp>
        <p:sp>
          <p:nvSpPr>
            <p:cNvPr id="60" name="Rectangle 22"/>
            <p:cNvSpPr>
              <a:spLocks noChangeArrowheads="1"/>
            </p:cNvSpPr>
            <p:nvPr/>
          </p:nvSpPr>
          <p:spPr bwMode="auto">
            <a:xfrm>
              <a:off x="364585" y="5572805"/>
              <a:ext cx="292102" cy="27628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kern="0" dirty="0">
                  <a:solidFill>
                    <a:srgbClr val="000000"/>
                  </a:solidFill>
                  <a:latin typeface="+mn-lt"/>
                </a:rPr>
                <a:t>1.2</a:t>
              </a:r>
            </a:p>
          </p:txBody>
        </p:sp>
        <p:sp>
          <p:nvSpPr>
            <p:cNvPr id="61" name="Rectangle 23"/>
            <p:cNvSpPr>
              <a:spLocks noChangeArrowheads="1"/>
            </p:cNvSpPr>
            <p:nvPr/>
          </p:nvSpPr>
          <p:spPr bwMode="auto">
            <a:xfrm>
              <a:off x="1298042" y="5572805"/>
              <a:ext cx="292102" cy="27628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kern="0" dirty="0">
                  <a:solidFill>
                    <a:srgbClr val="000000"/>
                  </a:solidFill>
                  <a:latin typeface="+mn-lt"/>
                </a:rPr>
                <a:t>1.6</a:t>
              </a:r>
            </a:p>
          </p:txBody>
        </p:sp>
        <p:sp>
          <p:nvSpPr>
            <p:cNvPr id="8215" name="Rectangle 61"/>
            <p:cNvSpPr>
              <a:spLocks noChangeArrowheads="1"/>
            </p:cNvSpPr>
            <p:nvPr/>
          </p:nvSpPr>
          <p:spPr bwMode="auto">
            <a:xfrm>
              <a:off x="-1532491" y="2428868"/>
              <a:ext cx="3132160" cy="365205"/>
            </a:xfrm>
            <a:prstGeom prst="rect">
              <a:avLst/>
            </a:prstGeom>
            <a:noFill/>
            <a:ln w="9525" algn="ctr">
              <a:noFill/>
              <a:miter lim="800000"/>
              <a:headEnd/>
              <a:tailEnd/>
            </a:ln>
          </p:spPr>
          <p:txBody>
            <a:bodyPr lIns="0" tIns="0" rIns="0" bIns="0">
              <a:spAutoFit/>
            </a:bodyPr>
            <a:lstStyle/>
            <a:p>
              <a:pPr algn="ctr" defTabSz="989013"/>
              <a:r>
                <a:rPr lang="ja-JP" altLang="es-ES" sz="2400" b="1">
                  <a:solidFill>
                    <a:srgbClr val="000000"/>
                  </a:solidFill>
                  <a:latin typeface="Calibri" pitchFamily="34" charset="0"/>
                </a:rPr>
                <a:t>輸血の必要性</a:t>
              </a:r>
            </a:p>
          </p:txBody>
        </p:sp>
      </p:grpSp>
      <p:sp>
        <p:nvSpPr>
          <p:cNvPr id="8196" name="Rectangle 83"/>
          <p:cNvSpPr>
            <a:spLocks noChangeArrowheads="1"/>
          </p:cNvSpPr>
          <p:nvPr/>
        </p:nvSpPr>
        <p:spPr bwMode="auto">
          <a:xfrm>
            <a:off x="2411413" y="2309813"/>
            <a:ext cx="3786187" cy="4071937"/>
          </a:xfrm>
          <a:prstGeom prst="rect">
            <a:avLst/>
          </a:prstGeom>
          <a:noFill/>
          <a:ln w="25400" algn="ctr">
            <a:solidFill>
              <a:schemeClr val="accent1"/>
            </a:solidFill>
            <a:miter lim="800000"/>
            <a:headEnd/>
            <a:tailEnd/>
          </a:ln>
        </p:spPr>
        <p:txBody>
          <a:bodyPr anchor="ctr"/>
          <a:lstStyle/>
          <a:p>
            <a:pPr algn="ctr"/>
            <a:endParaRPr lang="en-GB" sz="2000">
              <a:solidFill>
                <a:srgbClr val="000000"/>
              </a:solidFill>
              <a:latin typeface="Calibri" pitchFamily="34" charset="0"/>
            </a:endParaRPr>
          </a:p>
        </p:txBody>
      </p:sp>
      <p:sp>
        <p:nvSpPr>
          <p:cNvPr id="86" name="Text Box 2"/>
          <p:cNvSpPr txBox="1">
            <a:spLocks noChangeArrowheads="1"/>
          </p:cNvSpPr>
          <p:nvPr/>
        </p:nvSpPr>
        <p:spPr bwMode="auto">
          <a:xfrm>
            <a:off x="0" y="71414"/>
            <a:ext cx="9144000" cy="707885"/>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3200" b="1">
                <a:solidFill>
                  <a:srgbClr val="C00000"/>
                </a:solidFill>
                <a:latin typeface="Calibri" pitchFamily="34" charset="0"/>
              </a:rPr>
              <a:t>トラネキサム酸は外科手術による出血を低減</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604838" y="1084263"/>
            <a:ext cx="7920037" cy="5616575"/>
          </a:xfrm>
          <a:prstGeom prst="rect">
            <a:avLst/>
          </a:prstGeom>
          <a:noFill/>
          <a:ln w="9525">
            <a:noFill/>
            <a:miter lim="800000"/>
            <a:headEnd/>
            <a:tailEnd/>
          </a:ln>
        </p:spPr>
        <p:txBody>
          <a:bodyPr>
            <a:spAutoFit/>
          </a:bodyPr>
          <a:lstStyle/>
          <a:p>
            <a:pPr algn="ctr" eaLnBrk="0" hangingPunct="0">
              <a:lnSpc>
                <a:spcPct val="150000"/>
              </a:lnSpc>
              <a:tabLst>
                <a:tab pos="195263" algn="l"/>
              </a:tabLst>
            </a:pPr>
            <a:r>
              <a:rPr lang="ja-JP" altLang="en-US" sz="2400">
                <a:solidFill>
                  <a:srgbClr val="000000"/>
                </a:solidFill>
                <a:latin typeface="Calibri" pitchFamily="34" charset="0"/>
              </a:rPr>
              <a:t>トラネキサム酸は線維素溶解を抑える</a:t>
            </a:r>
          </a:p>
          <a:p>
            <a:pPr algn="ctr" eaLnBrk="0" hangingPunct="0">
              <a:lnSpc>
                <a:spcPct val="150000"/>
              </a:lnSpc>
              <a:tabLst>
                <a:tab pos="195263" algn="l"/>
              </a:tabLst>
            </a:pPr>
            <a:endParaRPr lang="ja-JP" altLang="en-US" sz="2400">
              <a:solidFill>
                <a:srgbClr val="000000"/>
              </a:solidFill>
              <a:latin typeface="Calibri" pitchFamily="34" charset="0"/>
            </a:endParaRPr>
          </a:p>
          <a:p>
            <a:pPr algn="ctr" eaLnBrk="0" hangingPunct="0">
              <a:lnSpc>
                <a:spcPct val="150000"/>
              </a:lnSpc>
              <a:tabLst>
                <a:tab pos="195263" algn="l"/>
              </a:tabLst>
            </a:pPr>
            <a:r>
              <a:rPr lang="ja-JP" altLang="en-US" sz="2400">
                <a:solidFill>
                  <a:srgbClr val="000000"/>
                </a:solidFill>
                <a:latin typeface="Calibri" pitchFamily="34" charset="0"/>
              </a:rPr>
              <a:t>トラネキサム酸は外科手術による出血を減少する</a:t>
            </a:r>
          </a:p>
          <a:p>
            <a:pPr algn="ctr" eaLnBrk="0" hangingPunct="0">
              <a:lnSpc>
                <a:spcPct val="150000"/>
              </a:lnSpc>
              <a:tabLst>
                <a:tab pos="195263" algn="l"/>
              </a:tabLst>
            </a:pPr>
            <a:endParaRPr lang="ja-JP" altLang="en-US" sz="2400">
              <a:solidFill>
                <a:srgbClr val="000000"/>
              </a:solidFill>
              <a:latin typeface="Calibri" pitchFamily="34" charset="0"/>
            </a:endParaRPr>
          </a:p>
          <a:p>
            <a:pPr algn="ctr" eaLnBrk="0" hangingPunct="0">
              <a:lnSpc>
                <a:spcPct val="150000"/>
              </a:lnSpc>
              <a:tabLst>
                <a:tab pos="195263" algn="l"/>
              </a:tabLst>
            </a:pPr>
            <a:r>
              <a:rPr lang="ja-JP" altLang="en-US" sz="2400">
                <a:solidFill>
                  <a:srgbClr val="000000"/>
                </a:solidFill>
                <a:latin typeface="Calibri" pitchFamily="34" charset="0"/>
              </a:rPr>
              <a:t>多くの外傷患者が出血により死亡する</a:t>
            </a:r>
          </a:p>
          <a:p>
            <a:pPr algn="ctr" eaLnBrk="0" hangingPunct="0">
              <a:lnSpc>
                <a:spcPct val="150000"/>
              </a:lnSpc>
              <a:tabLst>
                <a:tab pos="195263" algn="l"/>
              </a:tabLst>
            </a:pPr>
            <a:endParaRPr lang="ja-JP" altLang="en-US" sz="2000">
              <a:solidFill>
                <a:srgbClr val="000000"/>
              </a:solidFill>
              <a:latin typeface="Calibri" pitchFamily="34" charset="0"/>
            </a:endParaRPr>
          </a:p>
          <a:p>
            <a:pPr algn="ctr" eaLnBrk="0" hangingPunct="0">
              <a:lnSpc>
                <a:spcPct val="150000"/>
              </a:lnSpc>
              <a:tabLst>
                <a:tab pos="195263" algn="l"/>
              </a:tabLst>
            </a:pPr>
            <a:r>
              <a:rPr lang="ja-JP" altLang="en-US" sz="2400">
                <a:solidFill>
                  <a:srgbClr val="000000"/>
                </a:solidFill>
                <a:latin typeface="Calibri" pitchFamily="34" charset="0"/>
              </a:rPr>
              <a:t>トラネキサム酸が出血を伴う外傷患者の命を救えるか</a:t>
            </a:r>
          </a:p>
          <a:p>
            <a:pPr algn="ctr" eaLnBrk="0" hangingPunct="0">
              <a:lnSpc>
                <a:spcPct val="150000"/>
              </a:lnSpc>
              <a:tabLst>
                <a:tab pos="195263" algn="l"/>
              </a:tabLst>
            </a:pPr>
            <a:r>
              <a:rPr lang="ja-JP" altLang="en-US" sz="2400">
                <a:solidFill>
                  <a:srgbClr val="000000"/>
                </a:solidFill>
                <a:latin typeface="Calibri" pitchFamily="34" charset="0"/>
              </a:rPr>
              <a:t>を調べるために、大規模な</a:t>
            </a:r>
            <a:r>
              <a:rPr lang="en-US" altLang="ja-JP" sz="2400">
                <a:solidFill>
                  <a:srgbClr val="000000"/>
                </a:solidFill>
                <a:latin typeface="Calibri" pitchFamily="34" charset="0"/>
              </a:rPr>
              <a:t>RCT</a:t>
            </a:r>
            <a:r>
              <a:rPr lang="ja-JP" altLang="en-US" sz="2400">
                <a:solidFill>
                  <a:srgbClr val="000000"/>
                </a:solidFill>
                <a:latin typeface="Calibri" pitchFamily="34" charset="0"/>
              </a:rPr>
              <a:t>を試行しました。</a:t>
            </a:r>
          </a:p>
          <a:p>
            <a:pPr algn="ctr" eaLnBrk="0" hangingPunct="0">
              <a:lnSpc>
                <a:spcPct val="150000"/>
              </a:lnSpc>
              <a:tabLst>
                <a:tab pos="195263" algn="l"/>
              </a:tabLst>
            </a:pPr>
            <a:r>
              <a:rPr lang="ja-JP" altLang="en-US" sz="2400">
                <a:solidFill>
                  <a:srgbClr val="000000"/>
                </a:solidFill>
                <a:latin typeface="Calibri" pitchFamily="34" charset="0"/>
              </a:rPr>
              <a:t>これが</a:t>
            </a:r>
            <a:r>
              <a:rPr lang="en-US" altLang="ja-JP" sz="2400">
                <a:solidFill>
                  <a:srgbClr val="000000"/>
                </a:solidFill>
                <a:latin typeface="Calibri" pitchFamily="34" charset="0"/>
              </a:rPr>
              <a:t>CRASH2</a:t>
            </a:r>
            <a:r>
              <a:rPr lang="ja-JP" altLang="en-US" sz="2400">
                <a:solidFill>
                  <a:srgbClr val="000000"/>
                </a:solidFill>
                <a:latin typeface="Calibri" pitchFamily="34" charset="0"/>
              </a:rPr>
              <a:t>です。</a:t>
            </a:r>
          </a:p>
          <a:p>
            <a:pPr algn="ctr" eaLnBrk="0" hangingPunct="0">
              <a:lnSpc>
                <a:spcPct val="150000"/>
              </a:lnSpc>
              <a:tabLst>
                <a:tab pos="195263" algn="l"/>
              </a:tabLst>
            </a:pPr>
            <a:endParaRPr lang="ja-JP" altLang="en-US" sz="1000">
              <a:solidFill>
                <a:srgbClr val="000000"/>
              </a:solidFill>
              <a:latin typeface="Calibri" pitchFamily="34" charset="0"/>
            </a:endParaRPr>
          </a:p>
          <a:p>
            <a:pPr algn="ctr" eaLnBrk="0" hangingPunct="0">
              <a:lnSpc>
                <a:spcPct val="150000"/>
              </a:lnSpc>
              <a:tabLst>
                <a:tab pos="195263" algn="l"/>
              </a:tabLst>
            </a:pPr>
            <a:r>
              <a:rPr lang="ja-JP" altLang="en-US" sz="2000">
                <a:solidFill>
                  <a:srgbClr val="000000"/>
                </a:solidFill>
                <a:latin typeface="Calibri" pitchFamily="34" charset="0"/>
              </a:rPr>
              <a:t>＊</a:t>
            </a:r>
            <a:r>
              <a:rPr lang="en-US" altLang="ja-JP" sz="2000">
                <a:solidFill>
                  <a:srgbClr val="000000"/>
                </a:solidFill>
                <a:latin typeface="Calibri" pitchFamily="34" charset="0"/>
              </a:rPr>
              <a:t>RCT:</a:t>
            </a:r>
            <a:r>
              <a:rPr lang="ja-JP" altLang="en-US" sz="2000">
                <a:solidFill>
                  <a:srgbClr val="000000"/>
                </a:solidFill>
                <a:latin typeface="Calibri" pitchFamily="34" charset="0"/>
              </a:rPr>
              <a:t>無作為化プラセボ比較対照試験</a:t>
            </a:r>
          </a:p>
        </p:txBody>
      </p:sp>
      <p:sp>
        <p:nvSpPr>
          <p:cNvPr id="6" name="Text Box 2"/>
          <p:cNvSpPr txBox="1">
            <a:spLocks noChangeArrowheads="1"/>
          </p:cNvSpPr>
          <p:nvPr/>
        </p:nvSpPr>
        <p:spPr bwMode="auto">
          <a:xfrm>
            <a:off x="0" y="71414"/>
            <a:ext cx="9144000" cy="830997"/>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en-GB" sz="4800" b="1">
                <a:solidFill>
                  <a:srgbClr val="C00000"/>
                </a:solidFill>
                <a:latin typeface="Calibri" pitchFamily="34" charset="0"/>
              </a:rPr>
              <a:t>The CRASH-2 Trial</a:t>
            </a:r>
            <a:endParaRPr lang="en-GB" sz="54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50825" y="1268413"/>
            <a:ext cx="8893175" cy="4508139"/>
          </a:xfrm>
          <a:prstGeom prst="rect">
            <a:avLst/>
          </a:prstGeom>
          <a:noFill/>
          <a:ln w="9525">
            <a:noFill/>
            <a:miter lim="800000"/>
            <a:headEnd/>
            <a:tailEnd/>
          </a:ln>
        </p:spPr>
        <p:txBody>
          <a:bodyPr lIns="72000" tIns="72000" rIns="72000" bIns="72000">
            <a:spAutoFit/>
          </a:bodyPr>
          <a:lstStyle/>
          <a:p>
            <a:pPr>
              <a:buClr>
                <a:srgbClr val="C00000"/>
              </a:buClr>
              <a:buSzPct val="120000"/>
              <a:buFont typeface="Arial" charset="0"/>
              <a:buChar char="•"/>
            </a:pPr>
            <a:r>
              <a:rPr lang="ja-JP" altLang="en-US" sz="2400">
                <a:solidFill>
                  <a:srgbClr val="000000"/>
                </a:solidFill>
                <a:latin typeface="Calibri" pitchFamily="34" charset="0"/>
              </a:rPr>
              <a:t>　</a:t>
            </a:r>
            <a:r>
              <a:rPr lang="en-US" altLang="ja-JP" sz="2400" dirty="0">
                <a:solidFill>
                  <a:srgbClr val="000000"/>
                </a:solidFill>
                <a:latin typeface="Calibri" pitchFamily="34" charset="0"/>
              </a:rPr>
              <a:t>2</a:t>
            </a:r>
            <a:r>
              <a:rPr lang="ja-JP" altLang="en-US" sz="2400">
                <a:solidFill>
                  <a:srgbClr val="000000"/>
                </a:solidFill>
                <a:latin typeface="Calibri" pitchFamily="34" charset="0"/>
              </a:rPr>
              <a:t>万人以上の出血を伴う外傷患者を、トラネキサム酸投与群、</a:t>
            </a:r>
          </a:p>
          <a:p>
            <a:pPr>
              <a:buFont typeface="Arial" charset="0"/>
              <a:buNone/>
            </a:pPr>
            <a:r>
              <a:rPr lang="ja-JP" altLang="en-US" sz="2400">
                <a:solidFill>
                  <a:srgbClr val="000000"/>
                </a:solidFill>
                <a:latin typeface="Calibri" pitchFamily="34" charset="0"/>
              </a:rPr>
              <a:t>　 またはプラセボ投与群のどちらか一方に、無作為的に</a:t>
            </a:r>
          </a:p>
          <a:p>
            <a:pPr>
              <a:buFont typeface="Arial" charset="0"/>
              <a:buNone/>
            </a:pPr>
            <a:r>
              <a:rPr lang="ja-JP" altLang="en-US" sz="2400">
                <a:solidFill>
                  <a:srgbClr val="000000"/>
                </a:solidFill>
                <a:latin typeface="Calibri" pitchFamily="34" charset="0"/>
              </a:rPr>
              <a:t> 　割り付けました。</a:t>
            </a:r>
          </a:p>
          <a:p>
            <a:pPr>
              <a:buFont typeface="Arial" charset="0"/>
              <a:buNone/>
            </a:pPr>
            <a:endParaRPr lang="en-US" sz="2400" dirty="0">
              <a:solidFill>
                <a:srgbClr val="000000"/>
              </a:solidFill>
              <a:latin typeface="Calibri" pitchFamily="34" charset="0"/>
            </a:endParaRPr>
          </a:p>
          <a:p>
            <a:pPr>
              <a:lnSpc>
                <a:spcPts val="2500"/>
              </a:lnSpc>
              <a:buFont typeface="Arial" charset="0"/>
              <a:buChar char="•"/>
            </a:pPr>
            <a:endParaRPr lang="ja-JP" altLang="en-GB" sz="2400">
              <a:solidFill>
                <a:srgbClr val="000000"/>
              </a:solidFill>
            </a:endParaRPr>
          </a:p>
          <a:p>
            <a:pPr>
              <a:lnSpc>
                <a:spcPts val="2500"/>
              </a:lnSpc>
              <a:buClr>
                <a:srgbClr val="C00000"/>
              </a:buClr>
              <a:buSzPct val="120000"/>
              <a:buFont typeface="Arial" charset="0"/>
              <a:buChar char="•"/>
            </a:pPr>
            <a:r>
              <a:rPr lang="ja-JP" altLang="en-GB" sz="2400">
                <a:solidFill>
                  <a:srgbClr val="000000"/>
                </a:solidFill>
              </a:rPr>
              <a:t>　受傷</a:t>
            </a:r>
            <a:r>
              <a:rPr lang="en-GB" altLang="ja-JP" sz="2400" dirty="0">
                <a:solidFill>
                  <a:srgbClr val="000000"/>
                </a:solidFill>
              </a:rPr>
              <a:t>8</a:t>
            </a:r>
            <a:r>
              <a:rPr lang="ja-JP" altLang="en-GB" sz="2400">
                <a:solidFill>
                  <a:srgbClr val="000000"/>
                </a:solidFill>
              </a:rPr>
              <a:t>時間以内の成人外傷患者で、</a:t>
            </a:r>
            <a:r>
              <a:rPr lang="ja-JP" altLang="en-GB" sz="2400">
                <a:solidFill>
                  <a:srgbClr val="000000"/>
                </a:solidFill>
                <a:latin typeface="Calibri" pitchFamily="34" charset="0"/>
              </a:rPr>
              <a:t>重症出血、またはそのリスク 　</a:t>
            </a:r>
          </a:p>
          <a:p>
            <a:pPr>
              <a:lnSpc>
                <a:spcPts val="2500"/>
              </a:lnSpc>
              <a:buFont typeface="Arial" charset="0"/>
              <a:buNone/>
            </a:pPr>
            <a:r>
              <a:rPr lang="ja-JP" altLang="en-GB" sz="2400">
                <a:solidFill>
                  <a:srgbClr val="000000"/>
                </a:solidFill>
                <a:latin typeface="Calibri" pitchFamily="34" charset="0"/>
              </a:rPr>
              <a:t>　 を有すると担当医師が判断した患者は全て、本試験の対象に</a:t>
            </a:r>
          </a:p>
          <a:p>
            <a:pPr>
              <a:lnSpc>
                <a:spcPts val="2500"/>
              </a:lnSpc>
              <a:buFont typeface="Arial" charset="0"/>
              <a:buNone/>
            </a:pPr>
            <a:r>
              <a:rPr lang="ja-JP" altLang="en-GB" sz="2400">
                <a:solidFill>
                  <a:srgbClr val="000000"/>
                </a:solidFill>
                <a:latin typeface="Calibri" pitchFamily="34" charset="0"/>
              </a:rPr>
              <a:t>    含まれました。</a:t>
            </a:r>
          </a:p>
          <a:p>
            <a:pPr>
              <a:lnSpc>
                <a:spcPts val="2500"/>
              </a:lnSpc>
              <a:buFont typeface="Arial" charset="0"/>
              <a:buChar char="•"/>
            </a:pPr>
            <a:endParaRPr lang="ja-JP" altLang="en-US" sz="2400">
              <a:solidFill>
                <a:srgbClr val="000000"/>
              </a:solidFill>
              <a:latin typeface="Calibri" pitchFamily="34" charset="0"/>
            </a:endParaRPr>
          </a:p>
          <a:p>
            <a:pPr>
              <a:lnSpc>
                <a:spcPts val="2500"/>
              </a:lnSpc>
              <a:buFont typeface="Arial" charset="0"/>
              <a:buChar char="•"/>
            </a:pPr>
            <a:endParaRPr lang="ja-JP" altLang="en-GB" sz="2400">
              <a:solidFill>
                <a:srgbClr val="000000"/>
              </a:solidFill>
              <a:latin typeface="Calibri" pitchFamily="34" charset="0"/>
            </a:endParaRPr>
          </a:p>
          <a:p>
            <a:pPr>
              <a:lnSpc>
                <a:spcPts val="2500"/>
              </a:lnSpc>
              <a:buClr>
                <a:srgbClr val="C00000"/>
              </a:buClr>
              <a:buSzPct val="120000"/>
              <a:buFont typeface="Arial" charset="0"/>
              <a:buChar char="•"/>
            </a:pPr>
            <a:r>
              <a:rPr lang="ja-JP" altLang="en-US" sz="2400">
                <a:solidFill>
                  <a:srgbClr val="000000"/>
                </a:solidFill>
                <a:latin typeface="Calibri" pitchFamily="34" charset="0"/>
              </a:rPr>
              <a:t>　受傷</a:t>
            </a:r>
            <a:r>
              <a:rPr lang="en-US" altLang="ja-JP" sz="2400" dirty="0">
                <a:solidFill>
                  <a:srgbClr val="000000"/>
                </a:solidFill>
                <a:latin typeface="Calibri" pitchFamily="34" charset="0"/>
              </a:rPr>
              <a:t>4</a:t>
            </a:r>
            <a:r>
              <a:rPr lang="ja-JP" altLang="en-US" sz="2400">
                <a:solidFill>
                  <a:srgbClr val="000000"/>
                </a:solidFill>
                <a:latin typeface="Calibri" pitchFamily="34" charset="0"/>
              </a:rPr>
              <a:t>週間以内の在院死および全ての主要な副作用に関する</a:t>
            </a:r>
          </a:p>
          <a:p>
            <a:pPr>
              <a:lnSpc>
                <a:spcPts val="2500"/>
              </a:lnSpc>
              <a:buFont typeface="Arial" charset="0"/>
              <a:buNone/>
            </a:pPr>
            <a:r>
              <a:rPr lang="ja-JP" altLang="en-US" sz="2400">
                <a:solidFill>
                  <a:srgbClr val="000000"/>
                </a:solidFill>
                <a:latin typeface="Calibri" pitchFamily="34" charset="0"/>
              </a:rPr>
              <a:t>    データを収集しました。</a:t>
            </a:r>
          </a:p>
        </p:txBody>
      </p:sp>
      <p:sp>
        <p:nvSpPr>
          <p:cNvPr id="6" name="Text Box 2"/>
          <p:cNvSpPr txBox="1">
            <a:spLocks noChangeArrowheads="1"/>
          </p:cNvSpPr>
          <p:nvPr/>
        </p:nvSpPr>
        <p:spPr bwMode="auto">
          <a:xfrm>
            <a:off x="0" y="71414"/>
            <a:ext cx="9144000" cy="707885"/>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a:spAutoFit/>
          </a:bodyPr>
          <a:lstStyle/>
          <a:p>
            <a:pPr algn="ctr" eaLnBrk="0" hangingPunct="0">
              <a:spcBef>
                <a:spcPct val="50000"/>
              </a:spcBef>
              <a:defRPr/>
            </a:pPr>
            <a:r>
              <a:rPr lang="ja-JP" altLang="en-GB" sz="3600" b="1">
                <a:solidFill>
                  <a:srgbClr val="C00000"/>
                </a:solidFill>
                <a:latin typeface="Calibri" pitchFamily="34" charset="0"/>
              </a:rPr>
              <a:t>方法</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aballero.jpg"/>
          <p:cNvPicPr>
            <a:picLocks noChangeAspect="1"/>
          </p:cNvPicPr>
          <p:nvPr/>
        </p:nvPicPr>
        <p:blipFill>
          <a:blip r:embed="rId3" cstate="print"/>
          <a:srcRect l="5093" t="5079" b="11111"/>
          <a:stretch>
            <a:fillRect/>
          </a:stretch>
        </p:blipFill>
        <p:spPr bwMode="auto">
          <a:xfrm>
            <a:off x="0" y="721613"/>
            <a:ext cx="9144000" cy="539809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1804</TotalTime>
  <Words>1753</Words>
  <Application>Microsoft Office PowerPoint</Application>
  <PresentationFormat>On-screen Show (4:3)</PresentationFormat>
  <Paragraphs>326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ＭＳ Ｐゴシック</vt:lpstr>
      <vt:lpstr>Wingdings</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London School of Hygiene &amp; Tropical Medicine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EnphMRAM</dc:creator>
  <cp:lastModifiedBy>EnphMRAM</cp:lastModifiedBy>
  <cp:revision>107</cp:revision>
  <dcterms:created xsi:type="dcterms:W3CDTF">2011-04-01T15:06:41Z</dcterms:created>
  <dcterms:modified xsi:type="dcterms:W3CDTF">2011-11-11T09:44:02Z</dcterms:modified>
</cp:coreProperties>
</file>