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98" r:id="rId9"/>
    <p:sldId id="300" r:id="rId10"/>
    <p:sldId id="266" r:id="rId11"/>
    <p:sldId id="270" r:id="rId12"/>
    <p:sldId id="272" r:id="rId13"/>
    <p:sldId id="273" r:id="rId14"/>
    <p:sldId id="274" r:id="rId15"/>
    <p:sldId id="275" r:id="rId16"/>
    <p:sldId id="278" r:id="rId17"/>
    <p:sldId id="299" r:id="rId18"/>
    <p:sldId id="293" r:id="rId19"/>
    <p:sldId id="294" r:id="rId20"/>
    <p:sldId id="286" r:id="rId21"/>
    <p:sldId id="288" r:id="rId22"/>
    <p:sldId id="292" r:id="rId23"/>
    <p:sldId id="289" r:id="rId24"/>
    <p:sldId id="290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9999"/>
    <a:srgbClr val="DEA900"/>
    <a:srgbClr val="FFC000"/>
    <a:srgbClr val="333399"/>
    <a:srgbClr val="FF0066"/>
    <a:srgbClr val="FF3399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7" autoAdjust="0"/>
    <p:restoredTop sz="94645" autoAdjust="0"/>
  </p:normalViewPr>
  <p:slideViewPr>
    <p:cSldViewPr>
      <p:cViewPr>
        <p:scale>
          <a:sx n="75" d="100"/>
          <a:sy n="75" d="100"/>
        </p:scale>
        <p:origin x="-153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PHDATA5_SERVER\EPHDATA5\SHARED\TCC\CRASH2\CloseOut\Analysis%20final%20data%20set\Publications\Correct%20dead%20by%20day%20and%20cau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9.7222929778405784E-2"/>
          <c:y val="3.1563666481988259E-2"/>
          <c:w val="0.88647152511440153"/>
          <c:h val="0.81581115793361669"/>
        </c:manualLayout>
      </c:layout>
      <c:barChart>
        <c:barDir val="col"/>
        <c:grouping val="stacked"/>
        <c:ser>
          <c:idx val="0"/>
          <c:order val="0"/>
          <c:tx>
            <c:strRef>
              <c:f>'Bleeding versus All Other'!$B$1</c:f>
              <c:strCache>
                <c:ptCount val="1"/>
                <c:pt idx="0">
                  <c:v>Deaths due to bleeding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'Bleeding versus All Other'!$A$2:$A$30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</c:numCache>
            </c:numRef>
          </c:cat>
          <c:val>
            <c:numRef>
              <c:f>'Bleeding versus All Other'!$B$2:$B$30</c:f>
              <c:numCache>
                <c:formatCode>General</c:formatCode>
                <c:ptCount val="29"/>
                <c:pt idx="0">
                  <c:v>637</c:v>
                </c:pt>
                <c:pt idx="1">
                  <c:v>289</c:v>
                </c:pt>
                <c:pt idx="2">
                  <c:v>58</c:v>
                </c:pt>
                <c:pt idx="3">
                  <c:v>27</c:v>
                </c:pt>
                <c:pt idx="4">
                  <c:v>15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  <c:pt idx="10">
                  <c:v>5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</c:ser>
        <c:ser>
          <c:idx val="1"/>
          <c:order val="1"/>
          <c:tx>
            <c:strRef>
              <c:f>'Bleeding versus All Other'!$C$1</c:f>
              <c:strCache>
                <c:ptCount val="1"/>
                <c:pt idx="0">
                  <c:v>Deaths due to all other causes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cat>
            <c:numRef>
              <c:f>'Bleeding versus All Other'!$A$2:$A$30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</c:numCache>
            </c:numRef>
          </c:cat>
          <c:val>
            <c:numRef>
              <c:f>'Bleeding versus All Other'!$C$2:$C$30</c:f>
              <c:numCache>
                <c:formatCode>General</c:formatCode>
                <c:ptCount val="29"/>
                <c:pt idx="0">
                  <c:v>449</c:v>
                </c:pt>
                <c:pt idx="1">
                  <c:v>427</c:v>
                </c:pt>
                <c:pt idx="2">
                  <c:v>240</c:v>
                </c:pt>
                <c:pt idx="3">
                  <c:v>150</c:v>
                </c:pt>
                <c:pt idx="4">
                  <c:v>120</c:v>
                </c:pt>
                <c:pt idx="5">
                  <c:v>90</c:v>
                </c:pt>
                <c:pt idx="6">
                  <c:v>76</c:v>
                </c:pt>
                <c:pt idx="7">
                  <c:v>61</c:v>
                </c:pt>
                <c:pt idx="8">
                  <c:v>60</c:v>
                </c:pt>
                <c:pt idx="9">
                  <c:v>43</c:v>
                </c:pt>
                <c:pt idx="10">
                  <c:v>34</c:v>
                </c:pt>
                <c:pt idx="11">
                  <c:v>39</c:v>
                </c:pt>
                <c:pt idx="12">
                  <c:v>33</c:v>
                </c:pt>
                <c:pt idx="13">
                  <c:v>26</c:v>
                </c:pt>
                <c:pt idx="14">
                  <c:v>18</c:v>
                </c:pt>
                <c:pt idx="15">
                  <c:v>18</c:v>
                </c:pt>
                <c:pt idx="16">
                  <c:v>23</c:v>
                </c:pt>
                <c:pt idx="17">
                  <c:v>19</c:v>
                </c:pt>
                <c:pt idx="18">
                  <c:v>11</c:v>
                </c:pt>
                <c:pt idx="19">
                  <c:v>14</c:v>
                </c:pt>
                <c:pt idx="20">
                  <c:v>6</c:v>
                </c:pt>
                <c:pt idx="21">
                  <c:v>9</c:v>
                </c:pt>
                <c:pt idx="22">
                  <c:v>6</c:v>
                </c:pt>
                <c:pt idx="23">
                  <c:v>10</c:v>
                </c:pt>
                <c:pt idx="24">
                  <c:v>11</c:v>
                </c:pt>
                <c:pt idx="25">
                  <c:v>9</c:v>
                </c:pt>
                <c:pt idx="26">
                  <c:v>2</c:v>
                </c:pt>
                <c:pt idx="27">
                  <c:v>5</c:v>
                </c:pt>
                <c:pt idx="28">
                  <c:v>4</c:v>
                </c:pt>
              </c:numCache>
            </c:numRef>
          </c:val>
        </c:ser>
        <c:gapWidth val="83"/>
        <c:overlap val="100"/>
        <c:axId val="58065280"/>
        <c:axId val="62664704"/>
      </c:barChart>
      <c:catAx>
        <c:axId val="58065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1800" b="1">
                    <a:latin typeface="+mn-lt"/>
                    <a:cs typeface="Arial" pitchFamily="34" charset="0"/>
                  </a:defRPr>
                </a:pPr>
                <a:r>
                  <a:rPr lang="en-US" sz="1800" b="1">
                    <a:latin typeface="+mn-lt"/>
                    <a:cs typeface="Arial" pitchFamily="34" charset="0"/>
                  </a:rPr>
                  <a:t>Days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62664704"/>
        <c:crosses val="autoZero"/>
        <c:auto val="1"/>
        <c:lblAlgn val="ctr"/>
        <c:lblOffset val="100"/>
      </c:catAx>
      <c:valAx>
        <c:axId val="626647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US" sz="1800">
                    <a:latin typeface="+mn-lt"/>
                    <a:cs typeface="Arial" pitchFamily="34" charset="0"/>
                  </a:defRPr>
                </a:pPr>
                <a:r>
                  <a:rPr lang="en-US" sz="1800">
                    <a:latin typeface="+mn-lt"/>
                    <a:cs typeface="Arial" pitchFamily="34" charset="0"/>
                  </a:rPr>
                  <a:t>Number of deaths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80652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lang="en-US" sz="2000" b="0">
                <a:latin typeface="+mn-lt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US" sz="2000" b="0">
                <a:latin typeface="+mn-lt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9965980816669747"/>
          <c:y val="0.18272024955079336"/>
          <c:w val="0.47467899904214694"/>
          <c:h val="0.21029452614379091"/>
        </c:manualLayout>
      </c:layout>
      <c:txPr>
        <a:bodyPr/>
        <a:lstStyle/>
        <a:p>
          <a:pPr>
            <a:defRPr lang="en-US" sz="2000" b="0">
              <a:latin typeface="+mn-lt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5C62D-06C3-4373-A99F-382161A39FA8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4B372-B2DB-4B4E-B24E-59D82D3702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1D6BB-51B6-48E7-B4DD-0E0772F62DD9}" type="slidenum">
              <a:rPr lang="en-GB"/>
              <a:pPr/>
              <a:t>17</a:t>
            </a:fld>
            <a:endParaRPr lang="en-GB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This is just reiterating the main effect on all cause mortality. </a:t>
            </a:r>
          </a:p>
          <a:p>
            <a:endParaRPr lang="en-GB" sz="1800" dirty="0" smtClean="0"/>
          </a:p>
          <a:p>
            <a:r>
              <a:rPr lang="en-GB" sz="1800" dirty="0" smtClean="0"/>
              <a:t>The bottom line is that this is very good news for trauma patients.</a:t>
            </a:r>
          </a:p>
          <a:p>
            <a:endParaRPr lang="en-GB" sz="1800" dirty="0" smtClean="0"/>
          </a:p>
          <a:p>
            <a:r>
              <a:rPr lang="en-GB" sz="1800" dirty="0" smtClean="0"/>
              <a:t>The vertical line crossing 1 signifies the line of no-effect.</a:t>
            </a:r>
            <a:endParaRPr lang="en-GB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FD559D-C0A2-4EA4-9E3E-E66452DE847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16724-548D-49BB-A3A0-04C23E6B30B2}" type="datetimeFigureOut">
              <a:rPr lang="en-US" smtClean="0"/>
              <a:pPr/>
              <a:t>10/27/2011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4EF36-0838-4D7E-ADB0-C781629DC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9" Type="http://schemas.openxmlformats.org/officeDocument/2006/relationships/image" Target="../media/image45.gif"/><Relationship Id="rId3" Type="http://schemas.openxmlformats.org/officeDocument/2006/relationships/image" Target="../media/image9.emf"/><Relationship Id="rId21" Type="http://schemas.openxmlformats.org/officeDocument/2006/relationships/image" Target="../media/image27.jpeg"/><Relationship Id="rId34" Type="http://schemas.openxmlformats.org/officeDocument/2006/relationships/image" Target="../media/image40.gif"/><Relationship Id="rId42" Type="http://schemas.openxmlformats.org/officeDocument/2006/relationships/image" Target="../media/image48.gif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gif"/><Relationship Id="rId25" Type="http://schemas.openxmlformats.org/officeDocument/2006/relationships/image" Target="../media/image31.gif"/><Relationship Id="rId33" Type="http://schemas.openxmlformats.org/officeDocument/2006/relationships/image" Target="../media/image39.gif"/><Relationship Id="rId38" Type="http://schemas.openxmlformats.org/officeDocument/2006/relationships/image" Target="../media/image44.jpeg"/><Relationship Id="rId2" Type="http://schemas.openxmlformats.org/officeDocument/2006/relationships/image" Target="../media/image8.emf"/><Relationship Id="rId16" Type="http://schemas.openxmlformats.org/officeDocument/2006/relationships/image" Target="../media/image22.jpeg"/><Relationship Id="rId20" Type="http://schemas.openxmlformats.org/officeDocument/2006/relationships/image" Target="../media/image26.gif"/><Relationship Id="rId29" Type="http://schemas.openxmlformats.org/officeDocument/2006/relationships/image" Target="../media/image35.jpeg"/><Relationship Id="rId41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37" Type="http://schemas.openxmlformats.org/officeDocument/2006/relationships/image" Target="../media/image43.gif"/><Relationship Id="rId40" Type="http://schemas.openxmlformats.org/officeDocument/2006/relationships/image" Target="../media/image46.jpeg"/><Relationship Id="rId5" Type="http://schemas.openxmlformats.org/officeDocument/2006/relationships/image" Target="../media/image11.gif"/><Relationship Id="rId15" Type="http://schemas.openxmlformats.org/officeDocument/2006/relationships/image" Target="../media/image21.jpeg"/><Relationship Id="rId23" Type="http://schemas.openxmlformats.org/officeDocument/2006/relationships/image" Target="../media/image29.gif"/><Relationship Id="rId28" Type="http://schemas.openxmlformats.org/officeDocument/2006/relationships/image" Target="../media/image34.jpeg"/><Relationship Id="rId36" Type="http://schemas.openxmlformats.org/officeDocument/2006/relationships/image" Target="../media/image42.jpeg"/><Relationship Id="rId10" Type="http://schemas.openxmlformats.org/officeDocument/2006/relationships/image" Target="../media/image16.gif"/><Relationship Id="rId19" Type="http://schemas.openxmlformats.org/officeDocument/2006/relationships/image" Target="../media/image25.jpeg"/><Relationship Id="rId31" Type="http://schemas.openxmlformats.org/officeDocument/2006/relationships/image" Target="../media/image37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Relationship Id="rId22" Type="http://schemas.openxmlformats.org/officeDocument/2006/relationships/image" Target="../media/image28.gif"/><Relationship Id="rId27" Type="http://schemas.openxmlformats.org/officeDocument/2006/relationships/image" Target="../media/image33.gif"/><Relationship Id="rId30" Type="http://schemas.openxmlformats.org/officeDocument/2006/relationships/image" Target="../media/image36.jpeg"/><Relationship Id="rId35" Type="http://schemas.openxmlformats.org/officeDocument/2006/relationships/image" Target="../media/image41.jpeg"/><Relationship Id="rId43" Type="http://schemas.openxmlformats.org/officeDocument/2006/relationships/image" Target="../media/image4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RASH 2b logo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2917558" cy="8699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2377" y="2071678"/>
            <a:ext cx="7010253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Tranexamic acid safely reduces mortality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in bleeding trauma patients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Here we present the evidence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" name="Picture 13" descr="OC_login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5286388"/>
            <a:ext cx="4762500" cy="1143000"/>
          </a:xfrm>
          <a:prstGeom prst="rect">
            <a:avLst/>
          </a:prstGeom>
        </p:spPr>
      </p:pic>
      <p:pic>
        <p:nvPicPr>
          <p:cNvPr id="6" name="Picture 5" descr="lshtm_logo_black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2330" y="171546"/>
            <a:ext cx="188625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/>
        </p:nvGraphicFramePr>
        <p:xfrm>
          <a:off x="1104876" y="1285860"/>
          <a:ext cx="6945508" cy="3492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66926"/>
                <a:gridCol w="4978582"/>
              </a:tblGrid>
              <a:tr h="104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Treatment</a:t>
                      </a:r>
                    </a:p>
                  </a:txBody>
                  <a:tcPr marL="106985" marR="106985" marT="53492" marB="5349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Tranexamic acid dose</a:t>
                      </a:r>
                      <a:r>
                        <a:rPr lang="en-GB" sz="24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06985" marR="106985" marT="53492" marB="5349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2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Loading</a:t>
                      </a:r>
                    </a:p>
                  </a:txBody>
                  <a:tcPr marL="106985" marR="106985" marT="53492" marB="5349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gram over 10 minutes </a:t>
                      </a:r>
                    </a:p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(by slow intravenous injection or an isotonic intravenous 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infusion)</a:t>
                      </a:r>
                      <a:endParaRPr lang="en-GB" sz="240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6985" marR="106985" marT="53492" marB="5349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Maintenance</a:t>
                      </a:r>
                    </a:p>
                  </a:txBody>
                  <a:tcPr marL="106985" marR="106985" marT="53492" marB="5349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gram over 8 hours </a:t>
                      </a:r>
                    </a:p>
                    <a:p>
                      <a:pPr marL="0" marR="0" lvl="0" indent="0" algn="ctr" defTabSz="10699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(in an isotonic intravenous infusion)</a:t>
                      </a:r>
                    </a:p>
                  </a:txBody>
                  <a:tcPr marL="106985" marR="106985" marT="53492" marB="5349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We used this dose of tranexamic acid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461934" y="1260460"/>
            <a:ext cx="8208000" cy="3561726"/>
          </a:xfrm>
          <a:prstGeom prst="rect">
            <a:avLst/>
          </a:prstGeom>
          <a:noFill/>
        </p:spPr>
        <p:txBody>
          <a:bodyPr wrap="square" lIns="72000" tIns="72000" rIns="72000" bIns="72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Patient enrolment </a:t>
            </a: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604" y="1260460"/>
            <a:ext cx="8208000" cy="3561726"/>
          </a:xfrm>
          <a:prstGeom prst="rect">
            <a:avLst/>
          </a:prstGeom>
          <a:noFill/>
        </p:spPr>
        <p:txBody>
          <a:bodyPr wrap="square" lIns="72000" tIns="72000" rIns="72000" bIns="72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20,211 patients</a:t>
            </a: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6696" y="1265222"/>
            <a:ext cx="8208000" cy="3561726"/>
          </a:xfrm>
          <a:prstGeom prst="rect">
            <a:avLst/>
          </a:prstGeom>
          <a:noFill/>
        </p:spPr>
        <p:txBody>
          <a:bodyPr wrap="square" lIns="72000" tIns="72000" rIns="72000" bIns="72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in 40 countries</a:t>
            </a: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61934" y="1257934"/>
            <a:ext cx="8208000" cy="3561726"/>
          </a:xfrm>
          <a:prstGeom prst="rect">
            <a:avLst/>
          </a:prstGeom>
          <a:noFill/>
        </p:spPr>
        <p:txBody>
          <a:bodyPr wrap="square" lIns="72000" tIns="72000" rIns="72000" bIns="720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</a:t>
            </a: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</a:rPr>
              <a:t> from 274 hospitals </a:t>
            </a: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000000"/>
              </a:solidFill>
            </a:endParaRPr>
          </a:p>
          <a:p>
            <a:pPr marL="174625" marR="0" lvl="0" indent="-174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sz="2400" kern="0" dirty="0">
              <a:solidFill>
                <a:srgbClr val="0000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We randomised many </a:t>
            </a:r>
            <a:r>
              <a:rPr lang="en-GB" sz="4000" b="1" kern="0" dirty="0" smtClean="0">
                <a:solidFill>
                  <a:srgbClr val="C00000"/>
                </a:solidFill>
              </a:rPr>
              <a:t>trauma patients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0"/>
            <a:ext cx="2533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754" y="1142984"/>
            <a:ext cx="2533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0" name="Group 69"/>
          <p:cNvGrpSpPr/>
          <p:nvPr/>
        </p:nvGrpSpPr>
        <p:grpSpPr>
          <a:xfrm>
            <a:off x="4071934" y="3071810"/>
            <a:ext cx="4643470" cy="1366842"/>
            <a:chOff x="4500562" y="3348042"/>
            <a:chExt cx="4643470" cy="1366842"/>
          </a:xfrm>
        </p:grpSpPr>
        <p:pic>
          <p:nvPicPr>
            <p:cNvPr id="6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5243" y="3990984"/>
              <a:ext cx="1514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9557" y="3500438"/>
              <a:ext cx="1514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3702" y="3348042"/>
              <a:ext cx="1514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0562" y="3429000"/>
              <a:ext cx="1514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2103" y="3633794"/>
              <a:ext cx="1514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9359" y="3848108"/>
              <a:ext cx="1514475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9" name="Group 148"/>
          <p:cNvGrpSpPr/>
          <p:nvPr/>
        </p:nvGrpSpPr>
        <p:grpSpPr>
          <a:xfrm>
            <a:off x="428596" y="4714884"/>
            <a:ext cx="8429684" cy="2002512"/>
            <a:chOff x="289092" y="4784074"/>
            <a:chExt cx="8429684" cy="2002512"/>
          </a:xfrm>
        </p:grpSpPr>
        <p:pic>
          <p:nvPicPr>
            <p:cNvPr id="58" name="Picture 57" descr="Zambi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6776" y="5355578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9" name="Picture 58" descr="Albania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5338" y="4855512"/>
              <a:ext cx="43776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0" name="Picture 59" descr="Argentin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8710" y="6427148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1" name="Picture 60" descr="Australi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3472" y="6355710"/>
              <a:ext cx="576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2" name="Picture 61" descr="Belgium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092" y="5712768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3" name="Picture 62" descr="Cameroon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1024" y="6141396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4" name="Picture 63" descr="Canada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72331" y="6427148"/>
              <a:ext cx="560843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6" name="Picture 115" descr="China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43834" y="4998388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7" name="Picture 116" descr="Colombia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86710" y="5569892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8" name="Picture 117" descr="Cuba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29454" y="4784074"/>
              <a:ext cx="576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9" name="Picture 118" descr="Czech.GI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0530" y="6355710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0" name="Picture 119" descr="Ecuador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3406" y="4998388"/>
              <a:ext cx="543484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1" name="Picture 120" descr="Egypt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43240" y="5069826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2" name="Picture 121" descr="El Salvador.gif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00496" y="5141264"/>
              <a:ext cx="444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3" name="Picture 122" descr="Georgia.gif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43306" y="5498454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4" name="Picture 123" descr="Ghana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60794" y="6355710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5" name="Picture 124" descr="India.gif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86248" y="5712768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6" name="Picture 125" descr="Indonesia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57620" y="6498586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7" name="Picture 126" descr="Iran.gif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00563" y="6212834"/>
              <a:ext cx="521143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8" name="Picture 127" descr="Iraq.gif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00628" y="5784206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9" name="Picture 128" descr="Italy.jp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72132" y="4855512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0" name="Picture 129" descr="Jamaica.gif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29256" y="6498586"/>
              <a:ext cx="576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1" name="Picture 130" descr="Japan.gif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15074" y="5141264"/>
              <a:ext cx="42624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2" name="Picture 131" descr="Kenya.gif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43768" y="5284140"/>
              <a:ext cx="440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3" name="Picture 132" descr="Malaysia.jp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00892" y="5927082"/>
              <a:ext cx="576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4" name="Picture 133" descr="Mexico.jpg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57488" y="6427148"/>
              <a:ext cx="475827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5" name="Picture 134" descr="Nigeria.jpg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00100" y="5855644"/>
              <a:ext cx="576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6" name="Picture 135" descr="Peru.gif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42976" y="5284140"/>
              <a:ext cx="42624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7" name="Picture 136" descr="Saudi Arabia.jpg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85918" y="5069826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8" name="Picture 137" descr="Serbia.gif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14876" y="5141264"/>
              <a:ext cx="59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9" name="Picture 138" descr="Singapore.gif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29388" y="6212834"/>
              <a:ext cx="493715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0" name="Picture 139" descr="Slovakia.jpg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00826" y="5498454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1" name="Picture 140" descr="South Africa.jpg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86446" y="5927082"/>
              <a:ext cx="480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2" name="Picture 141" descr="Spain.GIF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43570" y="5355578"/>
              <a:ext cx="444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3" name="Picture 142" descr="Sri Lanka.jpg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57554" y="6069958"/>
              <a:ext cx="57094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4" name="Picture 143" descr="Tanzania.gif"/>
            <p:cNvPicPr>
              <a:picLocks noChangeAspect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85918" y="6212834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5" name="Picture 144" descr="Thailand.jpg"/>
            <p:cNvPicPr>
              <a:picLocks noChangeAspect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71736" y="5998520"/>
              <a:ext cx="430178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6" name="Picture 145" descr="Tunisia.jpg"/>
            <p:cNvPicPr>
              <a:picLocks noChangeAspect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00364" y="5569892"/>
              <a:ext cx="43200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7" name="Picture 146" descr="UK.gif"/>
            <p:cNvPicPr>
              <a:picLocks noChangeAspect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85918" y="5569892"/>
              <a:ext cx="592940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8" name="Picture 147" descr="Bangladesh small.gif"/>
            <p:cNvPicPr>
              <a:picLocks noChangeAspect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38401" y="5074597"/>
              <a:ext cx="479644" cy="288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4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1"/>
          <p:cNvSpPr>
            <a:spLocks noChangeArrowheads="1"/>
          </p:cNvSpPr>
          <p:nvPr/>
        </p:nvSpPr>
        <p:spPr bwMode="auto">
          <a:xfrm>
            <a:off x="1189124" y="2010697"/>
            <a:ext cx="324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10,096 allocated TXA</a:t>
            </a:r>
          </a:p>
        </p:txBody>
      </p:sp>
      <p:sp>
        <p:nvSpPr>
          <p:cNvPr id="27" name="Rectangle 114"/>
          <p:cNvSpPr>
            <a:spLocks noChangeArrowheads="1"/>
          </p:cNvSpPr>
          <p:nvPr/>
        </p:nvSpPr>
        <p:spPr bwMode="auto">
          <a:xfrm>
            <a:off x="4714876" y="2010697"/>
            <a:ext cx="324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lIns="72000" rIns="72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10,115 allocated placebo</a:t>
            </a:r>
          </a:p>
        </p:txBody>
      </p:sp>
      <p:sp>
        <p:nvSpPr>
          <p:cNvPr id="28" name="Rectangle 117"/>
          <p:cNvSpPr>
            <a:spLocks noChangeArrowheads="1"/>
          </p:cNvSpPr>
          <p:nvPr/>
        </p:nvSpPr>
        <p:spPr bwMode="auto">
          <a:xfrm>
            <a:off x="1176424" y="4017120"/>
            <a:ext cx="324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lIns="72000" rIns="72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10,093 baseline data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9" name="Rectangle 120"/>
          <p:cNvSpPr>
            <a:spLocks noChangeArrowheads="1"/>
          </p:cNvSpPr>
          <p:nvPr/>
        </p:nvSpPr>
        <p:spPr bwMode="auto">
          <a:xfrm>
            <a:off x="4714876" y="4017120"/>
            <a:ext cx="324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lIns="72000" rIns="72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10,114 baseline data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0" name="Rectangle 123"/>
          <p:cNvSpPr>
            <a:spLocks noChangeArrowheads="1"/>
          </p:cNvSpPr>
          <p:nvPr/>
        </p:nvSpPr>
        <p:spPr bwMode="auto">
          <a:xfrm>
            <a:off x="1186102" y="5990827"/>
            <a:ext cx="324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Followed up = 10,060 (99.7%)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1" name="Rectangle 130"/>
          <p:cNvSpPr>
            <a:spLocks noChangeArrowheads="1"/>
          </p:cNvSpPr>
          <p:nvPr/>
        </p:nvSpPr>
        <p:spPr bwMode="auto">
          <a:xfrm>
            <a:off x="4714876" y="5995148"/>
            <a:ext cx="324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Followed up = 10,067 (99.5%)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2" name="Rectangle 137"/>
          <p:cNvSpPr>
            <a:spLocks noChangeArrowheads="1"/>
          </p:cNvSpPr>
          <p:nvPr/>
        </p:nvSpPr>
        <p:spPr bwMode="auto">
          <a:xfrm>
            <a:off x="2564649" y="830118"/>
            <a:ext cx="40132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20,211 randomised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3" name="Line 150"/>
          <p:cNvSpPr>
            <a:spLocks noChangeShapeType="1"/>
          </p:cNvSpPr>
          <p:nvPr/>
        </p:nvSpPr>
        <p:spPr bwMode="auto">
          <a:xfrm>
            <a:off x="2619941" y="3387241"/>
            <a:ext cx="144000" cy="15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4" name="Line 153"/>
          <p:cNvSpPr>
            <a:spLocks noChangeShapeType="1"/>
          </p:cNvSpPr>
          <p:nvPr/>
        </p:nvSpPr>
        <p:spPr bwMode="auto">
          <a:xfrm>
            <a:off x="2816540" y="1749286"/>
            <a:ext cx="3528000" cy="15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5" name="Line 202"/>
          <p:cNvSpPr>
            <a:spLocks noChangeShapeType="1"/>
          </p:cNvSpPr>
          <p:nvPr/>
        </p:nvSpPr>
        <p:spPr bwMode="auto">
          <a:xfrm>
            <a:off x="4566776" y="1544498"/>
            <a:ext cx="1587" cy="20637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rot="16200000" flipH="1">
            <a:off x="2154469" y="3364786"/>
            <a:ext cx="1260000" cy="316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16200000" flipH="1">
            <a:off x="5702359" y="3364786"/>
            <a:ext cx="1260000" cy="316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Line 150"/>
          <p:cNvSpPr>
            <a:spLocks noChangeShapeType="1"/>
          </p:cNvSpPr>
          <p:nvPr/>
        </p:nvSpPr>
        <p:spPr bwMode="auto">
          <a:xfrm>
            <a:off x="6339616" y="3386646"/>
            <a:ext cx="144000" cy="15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rot="16200000" flipH="1">
            <a:off x="2172941" y="5348218"/>
            <a:ext cx="1260000" cy="316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5708641" y="5352091"/>
            <a:ext cx="1260000" cy="316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Line 150"/>
          <p:cNvSpPr>
            <a:spLocks noChangeShapeType="1"/>
          </p:cNvSpPr>
          <p:nvPr/>
        </p:nvSpPr>
        <p:spPr bwMode="auto">
          <a:xfrm>
            <a:off x="2640386" y="5350510"/>
            <a:ext cx="144000" cy="15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2" name="Line 150"/>
          <p:cNvSpPr>
            <a:spLocks noChangeShapeType="1"/>
          </p:cNvSpPr>
          <p:nvPr/>
        </p:nvSpPr>
        <p:spPr bwMode="auto">
          <a:xfrm>
            <a:off x="6356826" y="5355970"/>
            <a:ext cx="144000" cy="15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rot="16200000" flipH="1">
            <a:off x="2705227" y="1868656"/>
            <a:ext cx="252000" cy="316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6212641" y="1871388"/>
            <a:ext cx="252000" cy="3162"/>
          </a:xfrm>
          <a:prstGeom prst="straightConnector1">
            <a:avLst/>
          </a:prstGeom>
          <a:noFill/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144"/>
          <p:cNvSpPr>
            <a:spLocks noChangeArrowheads="1"/>
          </p:cNvSpPr>
          <p:nvPr/>
        </p:nvSpPr>
        <p:spPr bwMode="auto">
          <a:xfrm>
            <a:off x="6494519" y="3030545"/>
            <a:ext cx="126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1 consent withdrawn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6" name="Rectangle 211"/>
          <p:cNvSpPr>
            <a:spLocks noChangeArrowheads="1"/>
          </p:cNvSpPr>
          <p:nvPr/>
        </p:nvSpPr>
        <p:spPr bwMode="auto">
          <a:xfrm>
            <a:off x="6520360" y="4987079"/>
            <a:ext cx="1260000" cy="720000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36000" rIns="36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47 lost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to follow-up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7" name="Rectangle 211"/>
          <p:cNvSpPr>
            <a:spLocks noChangeArrowheads="1"/>
          </p:cNvSpPr>
          <p:nvPr/>
        </p:nvSpPr>
        <p:spPr bwMode="auto">
          <a:xfrm>
            <a:off x="1367152" y="4981889"/>
            <a:ext cx="1260000" cy="720000"/>
          </a:xfrm>
          <a:prstGeom prst="rect">
            <a:avLst/>
          </a:prstGeom>
          <a:noFill/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36000" rIns="36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33 lost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to follow-up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8" name="Rectangle 144"/>
          <p:cNvSpPr>
            <a:spLocks noChangeArrowheads="1"/>
          </p:cNvSpPr>
          <p:nvPr/>
        </p:nvSpPr>
        <p:spPr bwMode="auto">
          <a:xfrm>
            <a:off x="1350504" y="3029922"/>
            <a:ext cx="1260000" cy="7200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3 consent withdrawn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We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had excellent follow up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52541" y="1325793"/>
          <a:ext cx="6228000" cy="4646400"/>
        </p:xfrm>
        <a:graphic>
          <a:graphicData uri="http://schemas.openxmlformats.org/drawingml/2006/table">
            <a:tbl>
              <a:tblPr firstRow="1" bandRow="1"/>
              <a:tblGrid>
                <a:gridCol w="2520000"/>
                <a:gridCol w="1800000"/>
                <a:gridCol w="1908000"/>
              </a:tblGrid>
              <a:tr h="468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2400" dirty="0"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TXA n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Placebo n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1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Gender</a:t>
                      </a:r>
                      <a:endParaRPr lang="en-GB" sz="2000" b="1" i="1" kern="1200" dirty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Male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8,439 (83.6)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8,496 (84.0)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Female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1,654 (16.4)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1,617 (16.0)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[not known]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GB" sz="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GB" sz="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39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1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Age (years)</a:t>
                      </a:r>
                      <a:endParaRPr lang="en-US" sz="2000" b="1" i="1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&lt;25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2,783 (27.6)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2,855 (28.2)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25–34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3,012 (29.8)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3,081 (30.5)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35–44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1,975 (19.6)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1,841 (18.2)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&gt;44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2,321 (23.0)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2,335 (23.1)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[not known]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Baseline factors were well balanced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938713" y="1052513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778" y="1327692"/>
          <a:ext cx="6228000" cy="3853920"/>
        </p:xfrm>
        <a:graphic>
          <a:graphicData uri="http://schemas.openxmlformats.org/drawingml/2006/table">
            <a:tbl>
              <a:tblPr firstRow="1" bandRow="1"/>
              <a:tblGrid>
                <a:gridCol w="2520000"/>
                <a:gridCol w="1800000"/>
                <a:gridCol w="1908000"/>
              </a:tblGrid>
              <a:tr h="468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TXA n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Placebo n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1" i="1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Time since injury (hours)</a:t>
                      </a:r>
                      <a:endParaRPr lang="en-GB" sz="2000" b="1" dirty="0">
                        <a:solidFill>
                          <a:schemeClr val="accent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≤1 hour 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3,756 (37.2)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3,722 (36.8)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&gt;1 to ≤3 hours 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3,045 (30.2)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3,006 (29.7)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&gt;3 hours 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3,006 (29.7)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3,380 (33.4)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[not known]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GB" sz="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GB" sz="8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39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1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Type of injury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Blunt 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6,812 (67.5)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6,843 (67.7)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Penetrating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3,281 (32.5)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GB" sz="20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3,271 (32.3)</a:t>
                      </a:r>
                      <a:endParaRPr lang="en-GB" sz="20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Baseline factors were well balanced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4409" y="1324843"/>
          <a:ext cx="6228000" cy="4646400"/>
        </p:xfrm>
        <a:graphic>
          <a:graphicData uri="http://schemas.openxmlformats.org/drawingml/2006/table">
            <a:tbl>
              <a:tblPr firstRow="1" bandRow="1"/>
              <a:tblGrid>
                <a:gridCol w="2520000"/>
                <a:gridCol w="1800000"/>
                <a:gridCol w="1908000"/>
              </a:tblGrid>
              <a:tr h="468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2000" dirty="0">
                        <a:ln>
                          <a:solidFill>
                            <a:schemeClr val="accent4"/>
                          </a:solidFill>
                        </a:ln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TXA n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Placebo n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1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Systolic Blood Pressure (mmHg)</a:t>
                      </a:r>
                      <a:endParaRPr lang="en-US" sz="2000" b="1" i="1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&gt;89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6,901 (68.4)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6,791 (67.1)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76–89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1,615 (16.0)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1,697 (16.8)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≤75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1,566 (15.5)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1,608 (15.9)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[not known]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r"/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 gridSpan="3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800" dirty="0">
                        <a:ln>
                          <a:solidFill>
                            <a:schemeClr val="accent4"/>
                          </a:solidFill>
                        </a:ln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en-GB" sz="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</a:tr>
              <a:tr h="36484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1" kern="1200" dirty="0" smtClean="0">
                          <a:solidFill>
                            <a:schemeClr val="accen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Glasgow Coma 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Severe (3–8)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1,799 (17.8)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1,839 (18.2)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Moderate (9–12)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1,353 (13.4)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1,351 (13.4)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Mild (13–15)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6,934 (68.7)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6,908 (68.3) 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8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[not known]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GB" sz="2000" b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n-GB" sz="2000" b="0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Baseline factors were well balanced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626" y="939961"/>
            <a:ext cx="87868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Cause of death	TXA	Placebo 	Risk of death	P value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10,060  	10,067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nl-N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Bleeding  	489  	574 	0.85 (0.76–0.96) 	0.0077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endParaRPr kumimoji="0" lang="nl-NL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Thrombosis	 33 	 48	0.69 (0.44–1.07) 	 0.096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endParaRPr kumimoji="0" lang="es-E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Organ failure 	209 	233 	0.90 (0.75–1.08) 	  0.25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Head injury 	603 	621	0.97 (0.87–1.08) 	  0.60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Other 	129 	137 	0.94 (0.74–1.20) 	  0.63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2400" algn="l"/>
                <a:tab pos="3768725" algn="l"/>
                <a:tab pos="5205413" algn="l"/>
                <a:tab pos="7620000" algn="l"/>
              </a:tabLs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Any death                    1463       1613 	0.91 (0.85–0·97) 	0·0035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4282" y="1784338"/>
            <a:ext cx="86439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This is what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we found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7075531" y="6085721"/>
            <a:ext cx="14462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sz="1800" dirty="0"/>
              <a:t> </a:t>
            </a:r>
            <a:r>
              <a:rPr lang="en-GB" sz="1800" dirty="0" smtClean="0"/>
              <a:t>TXA </a:t>
            </a:r>
            <a:r>
              <a:rPr lang="en-GB" sz="1800" dirty="0"/>
              <a:t>worse</a:t>
            </a:r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5187042" y="6085721"/>
            <a:ext cx="1428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46138"/>
            <a:r>
              <a:rPr lang="en-GB" sz="1800" dirty="0" smtClean="0"/>
              <a:t>TXA better</a:t>
            </a:r>
            <a:endParaRPr lang="en-GB" sz="1800" dirty="0"/>
          </a:p>
        </p:txBody>
      </p:sp>
      <p:sp>
        <p:nvSpPr>
          <p:cNvPr id="572449" name="Rectangle 33"/>
          <p:cNvSpPr>
            <a:spLocks noChangeArrowheads="1"/>
          </p:cNvSpPr>
          <p:nvPr/>
        </p:nvSpPr>
        <p:spPr bwMode="auto">
          <a:xfrm>
            <a:off x="3837204" y="5726944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700" dirty="0">
                <a:solidFill>
                  <a:srgbClr val="FFFFFF"/>
                </a:solidFill>
              </a:rPr>
              <a:t>0.8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572451" name="Rectangle 35"/>
          <p:cNvSpPr>
            <a:spLocks noChangeArrowheads="1"/>
          </p:cNvSpPr>
          <p:nvPr/>
        </p:nvSpPr>
        <p:spPr bwMode="auto">
          <a:xfrm>
            <a:off x="5280055" y="5728860"/>
            <a:ext cx="2757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700" dirty="0" smtClean="0"/>
              <a:t>0.9</a:t>
            </a:r>
            <a:endParaRPr lang="en-GB" sz="1800" dirty="0"/>
          </a:p>
        </p:txBody>
      </p:sp>
      <p:sp>
        <p:nvSpPr>
          <p:cNvPr id="572453" name="Rectangle 37"/>
          <p:cNvSpPr>
            <a:spLocks noChangeArrowheads="1"/>
          </p:cNvSpPr>
          <p:nvPr/>
        </p:nvSpPr>
        <p:spPr bwMode="auto">
          <a:xfrm>
            <a:off x="6713578" y="5728860"/>
            <a:ext cx="2757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700" dirty="0" smtClean="0"/>
              <a:t>1.0</a:t>
            </a:r>
            <a:endParaRPr lang="en-GB" sz="1800" dirty="0"/>
          </a:p>
        </p:txBody>
      </p:sp>
      <p:sp>
        <p:nvSpPr>
          <p:cNvPr id="572454" name="Line 38"/>
          <p:cNvSpPr>
            <a:spLocks noChangeShapeType="1"/>
          </p:cNvSpPr>
          <p:nvPr/>
        </p:nvSpPr>
        <p:spPr bwMode="auto">
          <a:xfrm flipV="1">
            <a:off x="3989408" y="5571368"/>
            <a:ext cx="1588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455" name="Rectangle 39"/>
          <p:cNvSpPr>
            <a:spLocks noChangeArrowheads="1"/>
          </p:cNvSpPr>
          <p:nvPr/>
        </p:nvSpPr>
        <p:spPr bwMode="auto">
          <a:xfrm>
            <a:off x="8172400" y="5733256"/>
            <a:ext cx="2757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700" dirty="0" smtClean="0"/>
              <a:t>1.1</a:t>
            </a:r>
            <a:endParaRPr lang="en-GB" sz="1800" dirty="0"/>
          </a:p>
        </p:txBody>
      </p:sp>
      <p:sp>
        <p:nvSpPr>
          <p:cNvPr id="572459" name="Line 43"/>
          <p:cNvSpPr>
            <a:spLocks noChangeShapeType="1"/>
          </p:cNvSpPr>
          <p:nvPr/>
        </p:nvSpPr>
        <p:spPr bwMode="auto">
          <a:xfrm flipV="1">
            <a:off x="6867567" y="3264141"/>
            <a:ext cx="1588" cy="241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461" name="AutoShape 45"/>
          <p:cNvSpPr>
            <a:spLocks noChangeArrowheads="1"/>
          </p:cNvSpPr>
          <p:nvPr/>
        </p:nvSpPr>
        <p:spPr bwMode="auto">
          <a:xfrm>
            <a:off x="3923928" y="4544248"/>
            <a:ext cx="1722450" cy="398463"/>
          </a:xfrm>
          <a:prstGeom prst="diamond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5003829" y="2080429"/>
            <a:ext cx="37449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46138"/>
            <a:r>
              <a:rPr lang="en-GB" sz="1800" b="1" dirty="0" smtClean="0"/>
              <a:t>RR (95% </a:t>
            </a:r>
            <a:r>
              <a:rPr lang="en-GB" sz="1800" b="1" dirty="0"/>
              <a:t>CI)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996543" y="5576230"/>
            <a:ext cx="43200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Line 38"/>
          <p:cNvSpPr>
            <a:spLocks noChangeShapeType="1"/>
          </p:cNvSpPr>
          <p:nvPr/>
        </p:nvSpPr>
        <p:spPr bwMode="auto">
          <a:xfrm flipV="1">
            <a:off x="5430869" y="5580892"/>
            <a:ext cx="1588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8"/>
          <p:cNvSpPr>
            <a:spLocks noChangeShapeType="1"/>
          </p:cNvSpPr>
          <p:nvPr/>
        </p:nvSpPr>
        <p:spPr bwMode="auto">
          <a:xfrm flipV="1">
            <a:off x="8312204" y="5576131"/>
            <a:ext cx="1588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2436" name="Text Box 20"/>
          <p:cNvSpPr txBox="1">
            <a:spLocks noChangeArrowheads="1"/>
          </p:cNvSpPr>
          <p:nvPr/>
        </p:nvSpPr>
        <p:spPr bwMode="auto">
          <a:xfrm>
            <a:off x="899592" y="1982912"/>
            <a:ext cx="20812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46138">
              <a:lnSpc>
                <a:spcPct val="150000"/>
              </a:lnSpc>
            </a:pPr>
            <a:r>
              <a:rPr lang="en-GB" sz="1800" b="1" dirty="0" smtClean="0"/>
              <a:t>TXA </a:t>
            </a:r>
            <a:r>
              <a:rPr lang="en-US" sz="1800" b="1" dirty="0" smtClean="0"/>
              <a:t>(n=</a:t>
            </a:r>
            <a:r>
              <a:rPr lang="en-US" sz="1800" b="1" dirty="0" smtClean="0">
                <a:latin typeface="Arial"/>
                <a:ea typeface="Calibri"/>
                <a:cs typeface="Times New Roman"/>
              </a:rPr>
              <a:t> 10,060)</a:t>
            </a:r>
            <a:endParaRPr lang="en-GB" sz="1800" b="1" dirty="0" smtClean="0"/>
          </a:p>
          <a:p>
            <a:pPr defTabSz="846138">
              <a:lnSpc>
                <a:spcPct val="150000"/>
              </a:lnSpc>
            </a:pPr>
            <a:r>
              <a:rPr lang="en-GB" sz="1800" dirty="0" smtClean="0"/>
              <a:t>489 (4.9%)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688614" y="1987220"/>
            <a:ext cx="239555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46138">
              <a:lnSpc>
                <a:spcPct val="150000"/>
              </a:lnSpc>
            </a:pPr>
            <a:r>
              <a:rPr lang="en-GB" sz="1800" b="1" dirty="0" smtClean="0"/>
              <a:t>Placebo </a:t>
            </a:r>
            <a:r>
              <a:rPr lang="en-US" sz="1800" b="1" dirty="0" smtClean="0"/>
              <a:t>(n=</a:t>
            </a:r>
            <a:r>
              <a:rPr lang="en-US" sz="1800" b="1" dirty="0" smtClean="0">
                <a:latin typeface="Arial"/>
                <a:ea typeface="Calibri"/>
                <a:cs typeface="Times New Roman"/>
              </a:rPr>
              <a:t> 10,067)</a:t>
            </a:r>
            <a:endParaRPr lang="en-GB" sz="1800" b="1" dirty="0" smtClean="0"/>
          </a:p>
          <a:p>
            <a:pPr defTabSz="846138">
              <a:lnSpc>
                <a:spcPct val="150000"/>
              </a:lnSpc>
            </a:pPr>
            <a:r>
              <a:rPr lang="en-GB" sz="1800" dirty="0" smtClean="0"/>
              <a:t>574 (5.7%)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83568" y="4581128"/>
            <a:ext cx="307183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GB" sz="1800" b="1" dirty="0" smtClean="0"/>
              <a:t>0.85 (0.76–0.96) 2P=0.0077</a:t>
            </a:r>
            <a:endParaRPr lang="en-GB" sz="18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Most of the benefit is for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bleeding deaths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4"/>
          <p:cNvSpPr>
            <a:spLocks noChangeShapeType="1"/>
          </p:cNvSpPr>
          <p:nvPr/>
        </p:nvSpPr>
        <p:spPr bwMode="auto">
          <a:xfrm flipV="1">
            <a:off x="5018088" y="5578475"/>
            <a:ext cx="1587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14"/>
          <p:cNvSpPr>
            <a:spLocks noChangeShapeType="1"/>
          </p:cNvSpPr>
          <p:nvPr/>
        </p:nvSpPr>
        <p:spPr bwMode="auto">
          <a:xfrm flipV="1">
            <a:off x="3243263" y="5575300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3582988" y="1744663"/>
            <a:ext cx="0" cy="3852862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2506663" y="5578475"/>
            <a:ext cx="429418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2511425" y="5575300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3897313" y="5575300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4484688" y="5578475"/>
            <a:ext cx="1587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5502275" y="5578475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1"/>
          <p:cNvSpPr>
            <a:spLocks noChangeArrowheads="1"/>
          </p:cNvSpPr>
          <p:nvPr/>
        </p:nvSpPr>
        <p:spPr bwMode="auto">
          <a:xfrm>
            <a:off x="4449763" y="5711825"/>
            <a:ext cx="85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11" name="Rectangle 93"/>
          <p:cNvSpPr>
            <a:spLocks noChangeArrowheads="1"/>
          </p:cNvSpPr>
          <p:nvPr/>
        </p:nvSpPr>
        <p:spPr bwMode="auto">
          <a:xfrm>
            <a:off x="2451100" y="5711825"/>
            <a:ext cx="128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.7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189288" y="5708650"/>
            <a:ext cx="1285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.8</a:t>
            </a:r>
          </a:p>
        </p:txBody>
      </p:sp>
      <p:sp>
        <p:nvSpPr>
          <p:cNvPr id="13" name="Rectangle 97"/>
          <p:cNvSpPr>
            <a:spLocks noChangeArrowheads="1"/>
          </p:cNvSpPr>
          <p:nvPr/>
        </p:nvSpPr>
        <p:spPr bwMode="auto">
          <a:xfrm>
            <a:off x="3846513" y="5708650"/>
            <a:ext cx="1285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.9</a:t>
            </a:r>
          </a:p>
        </p:txBody>
      </p:sp>
      <p:sp>
        <p:nvSpPr>
          <p:cNvPr id="14" name="Rectangle 101"/>
          <p:cNvSpPr>
            <a:spLocks noChangeArrowheads="1"/>
          </p:cNvSpPr>
          <p:nvPr/>
        </p:nvSpPr>
        <p:spPr bwMode="auto">
          <a:xfrm>
            <a:off x="4930775" y="5711825"/>
            <a:ext cx="212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1.1</a:t>
            </a:r>
          </a:p>
        </p:txBody>
      </p:sp>
      <p:sp>
        <p:nvSpPr>
          <p:cNvPr id="15" name="Rectangle 103"/>
          <p:cNvSpPr>
            <a:spLocks noChangeArrowheads="1"/>
          </p:cNvSpPr>
          <p:nvPr/>
        </p:nvSpPr>
        <p:spPr bwMode="auto">
          <a:xfrm>
            <a:off x="5413375" y="5711825"/>
            <a:ext cx="214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1.2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5965825" y="5576888"/>
            <a:ext cx="1588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03"/>
          <p:cNvSpPr>
            <a:spLocks noChangeArrowheads="1"/>
          </p:cNvSpPr>
          <p:nvPr/>
        </p:nvSpPr>
        <p:spPr bwMode="auto">
          <a:xfrm>
            <a:off x="5876925" y="5710238"/>
            <a:ext cx="2143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1.3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6408738" y="5576888"/>
            <a:ext cx="1587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03"/>
          <p:cNvSpPr>
            <a:spLocks noChangeArrowheads="1"/>
          </p:cNvSpPr>
          <p:nvPr/>
        </p:nvSpPr>
        <p:spPr bwMode="auto">
          <a:xfrm>
            <a:off x="6319838" y="5710238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1.4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6804025" y="5576888"/>
            <a:ext cx="1588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03"/>
          <p:cNvSpPr>
            <a:spLocks noChangeArrowheads="1"/>
          </p:cNvSpPr>
          <p:nvPr/>
        </p:nvSpPr>
        <p:spPr bwMode="auto">
          <a:xfrm>
            <a:off x="6715125" y="5710238"/>
            <a:ext cx="2143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cs typeface="Arial" charset="0"/>
              </a:rPr>
              <a:t>1.5</a:t>
            </a:r>
          </a:p>
        </p:txBody>
      </p:sp>
      <p:grpSp>
        <p:nvGrpSpPr>
          <p:cNvPr id="22" name="Group 177"/>
          <p:cNvGrpSpPr>
            <a:grpSpLocks/>
          </p:cNvGrpSpPr>
          <p:nvPr/>
        </p:nvGrpSpPr>
        <p:grpSpPr bwMode="auto">
          <a:xfrm>
            <a:off x="2967038" y="4867275"/>
            <a:ext cx="1277937" cy="365125"/>
            <a:chOff x="3541214" y="5014921"/>
            <a:chExt cx="1483226" cy="364333"/>
          </a:xfrm>
          <a:solidFill>
            <a:srgbClr val="FF0000"/>
          </a:solidFill>
        </p:grpSpPr>
        <p:sp>
          <p:nvSpPr>
            <p:cNvPr id="23" name="Isosceles Triangle 35"/>
            <p:cNvSpPr>
              <a:spLocks noChangeArrowheads="1"/>
            </p:cNvSpPr>
            <p:nvPr/>
          </p:nvSpPr>
          <p:spPr bwMode="auto">
            <a:xfrm rot="-5400000">
              <a:off x="3712214" y="4848254"/>
              <a:ext cx="360000" cy="70200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6138"/>
              <a:endParaRPr lang="en-US"/>
            </a:p>
          </p:txBody>
        </p:sp>
        <p:sp>
          <p:nvSpPr>
            <p:cNvPr id="24" name="Isosceles Triangle 36"/>
            <p:cNvSpPr>
              <a:spLocks noChangeArrowheads="1"/>
            </p:cNvSpPr>
            <p:nvPr/>
          </p:nvSpPr>
          <p:spPr bwMode="auto">
            <a:xfrm rot="5400000">
              <a:off x="4453840" y="4804321"/>
              <a:ext cx="360000" cy="78120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6138"/>
              <a:endParaRPr lang="en-US"/>
            </a:p>
          </p:txBody>
        </p:sp>
      </p:grpSp>
      <p:sp>
        <p:nvSpPr>
          <p:cNvPr id="25" name="Rectangle 118"/>
          <p:cNvSpPr>
            <a:spLocks noChangeArrowheads="1"/>
          </p:cNvSpPr>
          <p:nvPr/>
        </p:nvSpPr>
        <p:spPr bwMode="auto">
          <a:xfrm>
            <a:off x="3502025" y="1331913"/>
            <a:ext cx="2500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46138"/>
            <a:r>
              <a:rPr lang="en-GB" sz="1800"/>
              <a:t>RR (99% CI)</a:t>
            </a:r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5508625" y="1268413"/>
            <a:ext cx="1408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1"/>
              <a:t>p=0.000008</a:t>
            </a:r>
            <a:endParaRPr lang="en-US" sz="1800" i="1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47650" y="2457449"/>
            <a:ext cx="8634413" cy="309418"/>
            <a:chOff x="247620" y="2457162"/>
            <a:chExt cx="8634748" cy="310346"/>
          </a:xfrm>
        </p:grpSpPr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>
              <a:off x="2254257" y="2509335"/>
              <a:ext cx="199614" cy="231775"/>
            </a:xfrm>
            <a:prstGeom prst="rect">
              <a:avLst/>
            </a:prstGeom>
            <a:solidFill>
              <a:schemeClr val="tx1"/>
            </a:solidFill>
            <a:ln w="12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cxnSp>
          <p:nvCxnSpPr>
            <p:cNvPr id="29" name="Straight Arrow Connector 21"/>
            <p:cNvCxnSpPr>
              <a:cxnSpLocks noChangeShapeType="1"/>
            </p:cNvCxnSpPr>
            <p:nvPr/>
          </p:nvCxnSpPr>
          <p:spPr bwMode="auto">
            <a:xfrm rot="10800000">
              <a:off x="1167651" y="2622541"/>
              <a:ext cx="246888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247620" y="2457162"/>
              <a:ext cx="2071702" cy="30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6138"/>
              <a:r>
                <a:rPr lang="en-GB" sz="2000" dirty="0"/>
                <a:t>≤1 hour</a:t>
              </a:r>
            </a:p>
          </p:txBody>
        </p:sp>
        <p:sp>
          <p:nvSpPr>
            <p:cNvPr id="31" name="Rectangle 45"/>
            <p:cNvSpPr>
              <a:spLocks noChangeArrowheads="1"/>
            </p:cNvSpPr>
            <p:nvPr/>
          </p:nvSpPr>
          <p:spPr bwMode="auto">
            <a:xfrm>
              <a:off x="7118368" y="2458808"/>
              <a:ext cx="1764000" cy="30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6138"/>
              <a:r>
                <a:rPr lang="en-GB" sz="2000" dirty="0"/>
                <a:t>0.68 (0.54–0.86)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52413" y="3322643"/>
            <a:ext cx="8628062" cy="308867"/>
            <a:chOff x="252233" y="3322904"/>
            <a:chExt cx="8627827" cy="309177"/>
          </a:xfrm>
        </p:grpSpPr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3084851" y="3376612"/>
              <a:ext cx="188677" cy="219075"/>
            </a:xfrm>
            <a:prstGeom prst="rect">
              <a:avLst/>
            </a:prstGeom>
            <a:solidFill>
              <a:schemeClr val="tx1"/>
            </a:solidFill>
            <a:ln w="12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cxnSp>
          <p:nvCxnSpPr>
            <p:cNvPr id="34" name="Straight Arrow Connector 22"/>
            <p:cNvCxnSpPr>
              <a:cxnSpLocks noChangeShapeType="1"/>
            </p:cNvCxnSpPr>
            <p:nvPr/>
          </p:nvCxnSpPr>
          <p:spPr bwMode="auto">
            <a:xfrm rot="10800000">
              <a:off x="2071668" y="3486440"/>
              <a:ext cx="2635399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252233" y="3323995"/>
              <a:ext cx="1924213" cy="308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6138"/>
              <a:r>
                <a:rPr lang="en-GB" sz="2000" dirty="0"/>
                <a:t>&gt;1 to ≤ 3 hours</a:t>
              </a:r>
            </a:p>
          </p:txBody>
        </p:sp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>
              <a:off x="7152060" y="3322904"/>
              <a:ext cx="1728000" cy="308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6138"/>
              <a:r>
                <a:rPr lang="en-GB" sz="2000" dirty="0"/>
                <a:t>0.79 (0.60–1.04)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52413" y="4198935"/>
            <a:ext cx="8626475" cy="312869"/>
            <a:chOff x="252233" y="4198074"/>
            <a:chExt cx="8627391" cy="314139"/>
          </a:xfrm>
        </p:grpSpPr>
        <p:sp>
          <p:nvSpPr>
            <p:cNvPr id="38" name="Rectangle 48"/>
            <p:cNvSpPr>
              <a:spLocks noChangeArrowheads="1"/>
            </p:cNvSpPr>
            <p:nvPr/>
          </p:nvSpPr>
          <p:spPr bwMode="auto">
            <a:xfrm>
              <a:off x="6476200" y="4255303"/>
              <a:ext cx="190044" cy="219075"/>
            </a:xfrm>
            <a:prstGeom prst="rect">
              <a:avLst/>
            </a:prstGeom>
            <a:solidFill>
              <a:schemeClr val="tx1"/>
            </a:solidFill>
            <a:ln w="12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cxnSp>
          <p:nvCxnSpPr>
            <p:cNvPr id="39" name="Straight Arrow Connector 29"/>
            <p:cNvCxnSpPr>
              <a:cxnSpLocks noChangeShapeType="1"/>
            </p:cNvCxnSpPr>
            <p:nvPr/>
          </p:nvCxnSpPr>
          <p:spPr bwMode="auto">
            <a:xfrm>
              <a:off x="4704952" y="4356537"/>
              <a:ext cx="2468880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252233" y="4203188"/>
              <a:ext cx="2710031" cy="30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6138"/>
              <a:r>
                <a:rPr lang="en-GB" sz="2000" dirty="0"/>
                <a:t>&gt;3 hours</a:t>
              </a:r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7151624" y="4198074"/>
              <a:ext cx="1728000" cy="309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6138"/>
              <a:r>
                <a:rPr lang="en-GB" sz="2000" dirty="0"/>
                <a:t>1.44 (1.04–1.99)</a:t>
              </a:r>
            </a:p>
          </p:txBody>
        </p:sp>
      </p:grp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4665663" y="4887913"/>
            <a:ext cx="1763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46138"/>
            <a:r>
              <a:rPr lang="en-GB" sz="2000"/>
              <a:t>0.85 (0.76–0.96)</a:t>
            </a:r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 flipV="1">
            <a:off x="4481513" y="1730375"/>
            <a:ext cx="0" cy="38512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646331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3600" b="1" dirty="0" smtClean="0">
                <a:solidFill>
                  <a:srgbClr val="C00000"/>
                </a:solidFill>
              </a:rPr>
              <a:t>For bleeding deaths – early treatment is better</a:t>
            </a:r>
            <a:endParaRPr lang="en-GB" sz="4000" b="1" kern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57158" y="1357298"/>
          <a:ext cx="835200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1323439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4000" b="1" kern="0" dirty="0" smtClean="0">
                <a:solidFill>
                  <a:srgbClr val="C00000"/>
                </a:solidFill>
              </a:rPr>
              <a:t>Treatment must be given early because bleeding deaths happen soon after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1691680" y="2592320"/>
            <a:ext cx="6153471" cy="4149048"/>
            <a:chOff x="1058" y="1239"/>
            <a:chExt cx="3946" cy="2694"/>
          </a:xfrm>
        </p:grpSpPr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745" y="1239"/>
              <a:ext cx="1165" cy="2179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3" y="0"/>
                </a:cxn>
                <a:cxn ang="0">
                  <a:pos x="1" y="172"/>
                </a:cxn>
                <a:cxn ang="0">
                  <a:pos x="113" y="334"/>
                </a:cxn>
                <a:cxn ang="0">
                  <a:pos x="173" y="172"/>
                </a:cxn>
                <a:cxn ang="0">
                  <a:pos x="178" y="0"/>
                </a:cxn>
              </a:cxnLst>
              <a:rect l="0" t="0" r="r" b="b"/>
              <a:pathLst>
                <a:path w="178" h="334">
                  <a:moveTo>
                    <a:pt x="178" y="0"/>
                  </a:moveTo>
                  <a:cubicBezTo>
                    <a:pt x="177" y="0"/>
                    <a:pt x="175" y="0"/>
                    <a:pt x="173" y="0"/>
                  </a:cubicBezTo>
                  <a:cubicBezTo>
                    <a:pt x="78" y="0"/>
                    <a:pt x="1" y="77"/>
                    <a:pt x="1" y="172"/>
                  </a:cubicBezTo>
                  <a:cubicBezTo>
                    <a:pt x="0" y="244"/>
                    <a:pt x="46" y="309"/>
                    <a:pt x="113" y="334"/>
                  </a:cubicBezTo>
                  <a:lnTo>
                    <a:pt x="173" y="172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0066"/>
            </a:solidFill>
            <a:ln w="11113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877" y="1239"/>
              <a:ext cx="1132" cy="2094"/>
            </a:xfrm>
            <a:custGeom>
              <a:avLst/>
              <a:gdLst/>
              <a:ahLst/>
              <a:cxnLst>
                <a:cxn ang="0">
                  <a:pos x="86" y="321"/>
                </a:cxn>
                <a:cxn ang="0">
                  <a:pos x="173" y="172"/>
                </a:cxn>
                <a:cxn ang="0">
                  <a:pos x="5" y="0"/>
                </a:cxn>
                <a:cxn ang="0">
                  <a:pos x="0" y="172"/>
                </a:cxn>
                <a:cxn ang="0">
                  <a:pos x="86" y="321"/>
                </a:cxn>
              </a:cxnLst>
              <a:rect l="0" t="0" r="r" b="b"/>
              <a:pathLst>
                <a:path w="173" h="321">
                  <a:moveTo>
                    <a:pt x="86" y="321"/>
                  </a:moveTo>
                  <a:cubicBezTo>
                    <a:pt x="140" y="291"/>
                    <a:pt x="173" y="234"/>
                    <a:pt x="173" y="172"/>
                  </a:cubicBezTo>
                  <a:cubicBezTo>
                    <a:pt x="173" y="79"/>
                    <a:pt x="99" y="3"/>
                    <a:pt x="5" y="0"/>
                  </a:cubicBezTo>
                  <a:lnTo>
                    <a:pt x="0" y="172"/>
                  </a:lnTo>
                  <a:lnTo>
                    <a:pt x="86" y="321"/>
                  </a:lnTo>
                  <a:close/>
                </a:path>
              </a:pathLst>
            </a:custGeom>
            <a:solidFill>
              <a:srgbClr val="333399"/>
            </a:solidFill>
            <a:ln w="11113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2753" y="2361"/>
              <a:ext cx="687" cy="1122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19" y="172"/>
                </a:cxn>
                <a:cxn ang="0">
                  <a:pos x="105" y="149"/>
                </a:cxn>
                <a:cxn ang="0">
                  <a:pos x="19" y="0"/>
                </a:cxn>
                <a:cxn ang="0">
                  <a:pos x="0" y="171"/>
                </a:cxn>
              </a:cxnLst>
              <a:rect l="0" t="0" r="r" b="b"/>
              <a:pathLst>
                <a:path w="105" h="172">
                  <a:moveTo>
                    <a:pt x="0" y="171"/>
                  </a:moveTo>
                  <a:cubicBezTo>
                    <a:pt x="7" y="172"/>
                    <a:pt x="13" y="172"/>
                    <a:pt x="19" y="172"/>
                  </a:cubicBezTo>
                  <a:cubicBezTo>
                    <a:pt x="49" y="172"/>
                    <a:pt x="79" y="165"/>
                    <a:pt x="105" y="149"/>
                  </a:cubicBezTo>
                  <a:lnTo>
                    <a:pt x="19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9999"/>
            </a:solidFill>
            <a:ln w="11113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484" y="2361"/>
              <a:ext cx="393" cy="111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41" y="171"/>
                </a:cxn>
                <a:cxn ang="0">
                  <a:pos x="60" y="0"/>
                </a:cxn>
                <a:cxn ang="0">
                  <a:pos x="0" y="162"/>
                </a:cxn>
              </a:cxnLst>
              <a:rect l="0" t="0" r="r" b="b"/>
              <a:pathLst>
                <a:path w="60" h="171">
                  <a:moveTo>
                    <a:pt x="0" y="162"/>
                  </a:moveTo>
                  <a:cubicBezTo>
                    <a:pt x="14" y="167"/>
                    <a:pt x="27" y="170"/>
                    <a:pt x="41" y="171"/>
                  </a:cubicBezTo>
                  <a:lnTo>
                    <a:pt x="6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000"/>
            </a:solidFill>
            <a:ln w="11113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1058" y="1517"/>
              <a:ext cx="831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</a:rPr>
                <a:t>Bleeding</a:t>
              </a:r>
            </a:p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kern="0" dirty="0" smtClean="0">
                  <a:solidFill>
                    <a:srgbClr val="FF0066"/>
                  </a:solidFill>
                </a:rPr>
                <a:t>45%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3898" y="1517"/>
              <a:ext cx="1106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</a:rPr>
                <a:t>CNS </a:t>
              </a: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</a:rPr>
                <a:t>injury</a:t>
              </a:r>
            </a:p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kern="0" dirty="0" smtClean="0">
                  <a:solidFill>
                    <a:srgbClr val="333399"/>
                  </a:solidFill>
                </a:rPr>
                <a:t>41%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3190" y="3373"/>
              <a:ext cx="1258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</a:rPr>
                <a:t>Organ </a:t>
              </a: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</a:rPr>
                <a:t>failure</a:t>
              </a:r>
            </a:p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kern="0" dirty="0" smtClean="0">
                  <a:solidFill>
                    <a:srgbClr val="009999"/>
                  </a:solidFill>
                </a:rPr>
                <a:t>10%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2012" y="3373"/>
              <a:ext cx="55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Other</a:t>
              </a:r>
            </a:p>
            <a:p>
              <a:pPr marL="0" marR="0" lvl="0" indent="0" algn="ctr" defTabSz="8465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kern="0" dirty="0" smtClean="0">
                  <a:solidFill>
                    <a:srgbClr val="FFC000"/>
                  </a:solidFill>
                </a:rPr>
                <a:t>4%</a:t>
              </a: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79512" y="980728"/>
            <a:ext cx="85010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3525" marR="0" lvl="0" indent="-263525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>
                <a:tab pos="195263" algn="l"/>
              </a:tabLst>
              <a:defRPr/>
            </a:pPr>
            <a:r>
              <a:rPr lang="en-US" sz="2800" kern="0" dirty="0" smtClean="0"/>
              <a:t>There are millions of trauma deaths each year. Many patients survive to reach hospital. This slide shows the causes of in-hospital trauma deaths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584775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Millions bleed to death after trauma each year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18"/>
          <p:cNvSpPr>
            <a:spLocks noChangeArrowheads="1"/>
          </p:cNvSpPr>
          <p:nvPr/>
        </p:nvSpPr>
        <p:spPr bwMode="auto">
          <a:xfrm>
            <a:off x="6429388" y="1539705"/>
            <a:ext cx="20478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46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Risk ratio (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95%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CI)</a:t>
            </a: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7750183" y="6072206"/>
            <a:ext cx="14462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46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TXA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worse</a:t>
            </a: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6149035" y="6072206"/>
            <a:ext cx="14287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46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TXA better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09652" y="1006929"/>
            <a:ext cx="139542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TXA </a:t>
            </a: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allocated</a:t>
            </a: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(10,060)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524110" y="1009632"/>
            <a:ext cx="140494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Placebo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allocated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(10,067)</a:t>
            </a:r>
            <a:endParaRPr lang="en-GB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Line 168"/>
          <p:cNvSpPr>
            <a:spLocks noChangeShapeType="1"/>
          </p:cNvSpPr>
          <p:nvPr/>
        </p:nvSpPr>
        <p:spPr bwMode="auto">
          <a:xfrm flipV="1">
            <a:off x="7439470" y="1971692"/>
            <a:ext cx="1588" cy="367200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004" y="5031972"/>
            <a:ext cx="7558567" cy="400110"/>
            <a:chOff x="46004" y="4751106"/>
            <a:chExt cx="7558567" cy="400110"/>
          </a:xfrm>
        </p:grpSpPr>
        <p:sp>
          <p:nvSpPr>
            <p:cNvPr id="53" name="Rectangle 52"/>
            <p:cNvSpPr/>
            <p:nvPr/>
          </p:nvSpPr>
          <p:spPr>
            <a:xfrm>
              <a:off x="46004" y="4751106"/>
              <a:ext cx="5097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8461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8400" algn="l"/>
                  <a:tab pos="2514600" algn="l"/>
                </a:tabLst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Any 	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Arial" pitchFamily="34" charset="0"/>
                </a:rPr>
                <a:t>168 (1.63%) 	201 (1.95%)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173"/>
            <p:cNvSpPr>
              <a:spLocks noChangeArrowheads="1"/>
            </p:cNvSpPr>
            <p:nvPr/>
          </p:nvSpPr>
          <p:spPr bwMode="auto">
            <a:xfrm>
              <a:off x="6094858" y="4799342"/>
              <a:ext cx="298450" cy="298450"/>
            </a:xfrm>
            <a:prstGeom prst="rect">
              <a:avLst/>
            </a:prstGeom>
            <a:solidFill>
              <a:srgbClr val="000000"/>
            </a:solidFill>
            <a:ln w="13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Line 178"/>
            <p:cNvSpPr>
              <a:spLocks noChangeShapeType="1"/>
            </p:cNvSpPr>
            <p:nvPr/>
          </p:nvSpPr>
          <p:spPr bwMode="auto">
            <a:xfrm>
              <a:off x="4882008" y="4948567"/>
              <a:ext cx="2722563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Line 211"/>
          <p:cNvSpPr>
            <a:spLocks noChangeShapeType="1"/>
          </p:cNvSpPr>
          <p:nvPr/>
        </p:nvSpPr>
        <p:spPr bwMode="auto">
          <a:xfrm>
            <a:off x="4025452" y="5575287"/>
            <a:ext cx="4644000" cy="1588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7" name="Line 214"/>
          <p:cNvSpPr>
            <a:spLocks noChangeShapeType="1"/>
          </p:cNvSpPr>
          <p:nvPr/>
        </p:nvSpPr>
        <p:spPr bwMode="auto">
          <a:xfrm>
            <a:off x="7439470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" name="Line 216"/>
          <p:cNvSpPr>
            <a:spLocks noChangeShapeType="1"/>
          </p:cNvSpPr>
          <p:nvPr/>
        </p:nvSpPr>
        <p:spPr bwMode="auto">
          <a:xfrm>
            <a:off x="4019995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Rectangle 217"/>
          <p:cNvSpPr>
            <a:spLocks noChangeArrowheads="1"/>
          </p:cNvSpPr>
          <p:nvPr/>
        </p:nvSpPr>
        <p:spPr bwMode="auto">
          <a:xfrm>
            <a:off x="3934270" y="5718162"/>
            <a:ext cx="171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.6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0" name="Line 218"/>
          <p:cNvSpPr>
            <a:spLocks noChangeShapeType="1"/>
          </p:cNvSpPr>
          <p:nvPr/>
        </p:nvSpPr>
        <p:spPr bwMode="auto">
          <a:xfrm>
            <a:off x="5053458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" name="Rectangle 219"/>
          <p:cNvSpPr>
            <a:spLocks noChangeArrowheads="1"/>
          </p:cNvSpPr>
          <p:nvPr/>
        </p:nvSpPr>
        <p:spPr bwMode="auto">
          <a:xfrm>
            <a:off x="4967733" y="5718162"/>
            <a:ext cx="171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.7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2" name="Line 220"/>
          <p:cNvSpPr>
            <a:spLocks noChangeShapeType="1"/>
          </p:cNvSpPr>
          <p:nvPr/>
        </p:nvSpPr>
        <p:spPr bwMode="auto">
          <a:xfrm>
            <a:off x="5945633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Rectangle 221"/>
          <p:cNvSpPr>
            <a:spLocks noChangeArrowheads="1"/>
          </p:cNvSpPr>
          <p:nvPr/>
        </p:nvSpPr>
        <p:spPr bwMode="auto">
          <a:xfrm>
            <a:off x="5859908" y="5718162"/>
            <a:ext cx="171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4" name="Line 222"/>
          <p:cNvSpPr>
            <a:spLocks noChangeShapeType="1"/>
          </p:cNvSpPr>
          <p:nvPr/>
        </p:nvSpPr>
        <p:spPr bwMode="auto">
          <a:xfrm>
            <a:off x="6734620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5" name="Rectangle 223"/>
          <p:cNvSpPr>
            <a:spLocks noChangeArrowheads="1"/>
          </p:cNvSpPr>
          <p:nvPr/>
        </p:nvSpPr>
        <p:spPr bwMode="auto">
          <a:xfrm>
            <a:off x="6650483" y="5718162"/>
            <a:ext cx="1715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.9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6" name="Line 224"/>
          <p:cNvSpPr>
            <a:spLocks noChangeShapeType="1"/>
          </p:cNvSpPr>
          <p:nvPr/>
        </p:nvSpPr>
        <p:spPr bwMode="auto">
          <a:xfrm>
            <a:off x="7439470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Rectangle 225"/>
          <p:cNvSpPr>
            <a:spLocks noChangeArrowheads="1"/>
          </p:cNvSpPr>
          <p:nvPr/>
        </p:nvSpPr>
        <p:spPr bwMode="auto">
          <a:xfrm>
            <a:off x="7383908" y="5718162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8" name="Line 226"/>
          <p:cNvSpPr>
            <a:spLocks noChangeShapeType="1"/>
          </p:cNvSpPr>
          <p:nvPr/>
        </p:nvSpPr>
        <p:spPr bwMode="auto">
          <a:xfrm>
            <a:off x="8079233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9" name="Rectangle 227"/>
          <p:cNvSpPr>
            <a:spLocks noChangeArrowheads="1"/>
          </p:cNvSpPr>
          <p:nvPr/>
        </p:nvSpPr>
        <p:spPr bwMode="auto">
          <a:xfrm>
            <a:off x="7939533" y="5718162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1.1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70" name="Line 228"/>
          <p:cNvSpPr>
            <a:spLocks noChangeShapeType="1"/>
          </p:cNvSpPr>
          <p:nvPr/>
        </p:nvSpPr>
        <p:spPr bwMode="auto">
          <a:xfrm>
            <a:off x="8661845" y="5575287"/>
            <a:ext cx="1588" cy="95250"/>
          </a:xfrm>
          <a:prstGeom prst="line">
            <a:avLst/>
          </a:prstGeom>
          <a:noFill/>
          <a:ln w="9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1" name="Rectangle 229"/>
          <p:cNvSpPr>
            <a:spLocks noChangeArrowheads="1"/>
          </p:cNvSpPr>
          <p:nvPr/>
        </p:nvSpPr>
        <p:spPr bwMode="auto">
          <a:xfrm>
            <a:off x="8522145" y="5718162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9654" y="4377919"/>
            <a:ext cx="4246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8400" algn="l"/>
                <a:tab pos="2514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Stroke 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/>
                <a:cs typeface="Arial" pitchFamily="34" charset="0"/>
              </a:rPr>
              <a:t>57 (0.56%) 	66 (0.65%)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4" name="Rectangle 172"/>
          <p:cNvSpPr>
            <a:spLocks noChangeArrowheads="1"/>
          </p:cNvSpPr>
          <p:nvPr/>
        </p:nvSpPr>
        <p:spPr bwMode="auto">
          <a:xfrm>
            <a:off x="4345433" y="3838578"/>
            <a:ext cx="146050" cy="146050"/>
          </a:xfrm>
          <a:prstGeom prst="rect">
            <a:avLst/>
          </a:prstGeom>
          <a:solidFill>
            <a:srgbClr val="000000"/>
          </a:solidFill>
          <a:ln w="13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Line 123"/>
          <p:cNvSpPr>
            <a:spLocks noChangeShapeType="1"/>
          </p:cNvSpPr>
          <p:nvPr/>
        </p:nvSpPr>
        <p:spPr bwMode="auto">
          <a:xfrm flipH="1" flipV="1">
            <a:off x="4021134" y="3913206"/>
            <a:ext cx="324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2831" y="2358923"/>
            <a:ext cx="8638136" cy="400110"/>
            <a:chOff x="42831" y="2078057"/>
            <a:chExt cx="8638136" cy="400110"/>
          </a:xfrm>
        </p:grpSpPr>
        <p:sp>
          <p:nvSpPr>
            <p:cNvPr id="77" name="Rectangle 76"/>
            <p:cNvSpPr/>
            <p:nvPr/>
          </p:nvSpPr>
          <p:spPr>
            <a:xfrm>
              <a:off x="42831" y="2078057"/>
              <a:ext cx="47434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8400" algn="l"/>
                  <a:tab pos="2514600" algn="l"/>
                </a:tabLst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DVT 	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Arial" pitchFamily="34" charset="0"/>
                </a:rPr>
                <a:t>40 (0.40%) 	41 (0.41%)</a:t>
              </a: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itchFamily="34" charset="0"/>
              </a:endParaRPr>
            </a:p>
          </p:txBody>
        </p:sp>
        <p:sp>
          <p:nvSpPr>
            <p:cNvPr id="78" name="Rectangle 169"/>
            <p:cNvSpPr>
              <a:spLocks noChangeArrowheads="1"/>
            </p:cNvSpPr>
            <p:nvPr/>
          </p:nvSpPr>
          <p:spPr bwMode="auto">
            <a:xfrm>
              <a:off x="7207695" y="2217730"/>
              <a:ext cx="139700" cy="139700"/>
            </a:xfrm>
            <a:prstGeom prst="rect">
              <a:avLst/>
            </a:prstGeom>
            <a:solidFill>
              <a:srgbClr val="000000"/>
            </a:solidFill>
            <a:ln w="13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Line 123"/>
            <p:cNvSpPr>
              <a:spLocks noChangeShapeType="1"/>
            </p:cNvSpPr>
            <p:nvPr/>
          </p:nvSpPr>
          <p:spPr bwMode="auto">
            <a:xfrm flipV="1">
              <a:off x="4360967" y="2287583"/>
              <a:ext cx="43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3306" y="3065048"/>
            <a:ext cx="8630162" cy="400110"/>
            <a:chOff x="33306" y="2784182"/>
            <a:chExt cx="8630162" cy="400110"/>
          </a:xfrm>
        </p:grpSpPr>
        <p:sp>
          <p:nvSpPr>
            <p:cNvPr id="81" name="Rectangle 80"/>
            <p:cNvSpPr/>
            <p:nvPr/>
          </p:nvSpPr>
          <p:spPr>
            <a:xfrm>
              <a:off x="33306" y="2784182"/>
              <a:ext cx="55388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68400" algn="l"/>
                  <a:tab pos="2514600" algn="l"/>
                </a:tabLst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PE 	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itchFamily="34" charset="0"/>
                </a:rPr>
                <a:t>72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/>
                  <a:cs typeface="Arial" pitchFamily="34" charset="0"/>
                </a:rPr>
                <a:t> (0.69%) 	71 (0.70%)</a:t>
              </a: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itchFamily="34" charset="0"/>
              </a:endParaRPr>
            </a:p>
          </p:txBody>
        </p:sp>
        <p:sp>
          <p:nvSpPr>
            <p:cNvPr id="82" name="Rectangle 170"/>
            <p:cNvSpPr>
              <a:spLocks noChangeArrowheads="1"/>
            </p:cNvSpPr>
            <p:nvPr/>
          </p:nvSpPr>
          <p:spPr bwMode="auto">
            <a:xfrm>
              <a:off x="7445820" y="2889247"/>
              <a:ext cx="182563" cy="182563"/>
            </a:xfrm>
            <a:prstGeom prst="rect">
              <a:avLst/>
            </a:prstGeom>
            <a:solidFill>
              <a:srgbClr val="000000"/>
            </a:solidFill>
            <a:ln w="13">
              <a:solidFill>
                <a:srgbClr val="8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Line 123"/>
            <p:cNvSpPr>
              <a:spLocks noChangeShapeType="1"/>
            </p:cNvSpPr>
            <p:nvPr/>
          </p:nvSpPr>
          <p:spPr bwMode="auto">
            <a:xfrm flipV="1">
              <a:off x="5351468" y="2982917"/>
              <a:ext cx="3312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39654" y="3717226"/>
            <a:ext cx="4246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8400" algn="l"/>
                <a:tab pos="2514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 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itchFamily="34" charset="0"/>
              </a:rPr>
              <a:t>35 (0.35%)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itchFamily="34" charset="0"/>
              </a:rPr>
              <a:t>55 (0.52%)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Arial" pitchFamily="34" charset="0"/>
            </a:endParaRPr>
          </a:p>
        </p:txBody>
      </p:sp>
      <p:sp>
        <p:nvSpPr>
          <p:cNvPr id="86" name="Rectangle 171"/>
          <p:cNvSpPr>
            <a:spLocks noChangeArrowheads="1"/>
          </p:cNvSpPr>
          <p:nvPr/>
        </p:nvSpPr>
        <p:spPr bwMode="auto">
          <a:xfrm>
            <a:off x="6379020" y="4491046"/>
            <a:ext cx="169863" cy="171450"/>
          </a:xfrm>
          <a:prstGeom prst="rect">
            <a:avLst/>
          </a:prstGeom>
          <a:solidFill>
            <a:srgbClr val="000000"/>
          </a:solidFill>
          <a:ln w="13">
            <a:solidFill>
              <a:srgbClr val="808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7" name="Line 123"/>
          <p:cNvSpPr>
            <a:spLocks noChangeShapeType="1"/>
          </p:cNvSpPr>
          <p:nvPr/>
        </p:nvSpPr>
        <p:spPr bwMode="auto">
          <a:xfrm flipV="1">
            <a:off x="4095749" y="4575195"/>
            <a:ext cx="457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4000" b="1" kern="0" dirty="0" smtClean="0">
                <a:solidFill>
                  <a:srgbClr val="C00000"/>
                </a:solidFill>
              </a:rPr>
              <a:t>There was no increase in thrombosis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1285860"/>
          <a:ext cx="8572560" cy="4143405"/>
        </p:xfrm>
        <a:graphic>
          <a:graphicData uri="http://schemas.openxmlformats.org/drawingml/2006/table">
            <a:tbl>
              <a:tblPr/>
              <a:tblGrid>
                <a:gridCol w="2000264"/>
                <a:gridCol w="1785950"/>
                <a:gridCol w="1785950"/>
                <a:gridCol w="2000264"/>
                <a:gridCol w="1000132"/>
              </a:tblGrid>
              <a:tr h="64693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TXA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[n=10060]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Placebo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[n=10067]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RR (95% CI)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p-value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4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No symptoms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1,483 (17.3%)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1,334 (15.8%)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1.11 (1.04 – 1.19)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0.0023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4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Minor  symptoms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3,054 (30.4%)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3,061 (30.4%)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1.00 (0.96 – 1.04)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0.94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4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Some restriction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2,016 (20.0%)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2,069 (20.6%)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0.97 (0.92 – 1.03)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0.36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4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Dependent 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1,294 (12.9%)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1,273 (12.6%)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1.02 (0.95 – 1.09)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0.63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4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Fully dependent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696 (6.9%)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676 (6.7%)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1.03 (0.93 – 1.14)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0.57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4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Dead </a:t>
                      </a: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1,463 (14.5%)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1,613 (16.0%)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0.91 (0.85 – 0.97)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0.0035</a:t>
                      </a:r>
                      <a:endParaRPr lang="en-GB" sz="2000" b="0" i="0" kern="12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736" marR="647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4000" b="1" kern="0" dirty="0" smtClean="0">
                <a:solidFill>
                  <a:srgbClr val="C00000"/>
                </a:solidFill>
              </a:rPr>
              <a:t>Tranexamic acid reduces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523" r="3494"/>
          <a:stretch>
            <a:fillRect/>
          </a:stretch>
        </p:blipFill>
        <p:spPr bwMode="auto">
          <a:xfrm>
            <a:off x="38068" y="1071546"/>
            <a:ext cx="9077920" cy="56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646331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3600" b="1" kern="0" dirty="0" smtClean="0">
                <a:solidFill>
                  <a:srgbClr val="C00000"/>
                </a:solidFill>
              </a:rPr>
              <a:t>CRASH-2 was conducted on 4 continents and...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988" y="6215303"/>
            <a:ext cx="9144000" cy="646331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was shown to reduce mortality on each!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4000" b="1" kern="0" dirty="0" smtClean="0">
                <a:solidFill>
                  <a:srgbClr val="C00000"/>
                </a:solidFill>
              </a:rPr>
              <a:t>Tranexamic acid is highly cost effective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33024"/>
            <a:ext cx="8699723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95536" y="1265222"/>
            <a:ext cx="8352928" cy="38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Tranexamic acid reduces mortality in bleeding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trauma patients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Tranexamic acid does not seem to increase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unwanted clotting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 eaLnBrk="0" fontAlgn="base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Tranexamic acid needs to be given early – within 3 hours of injury</a:t>
            </a:r>
          </a:p>
          <a:p>
            <a:pPr marL="342900" lvl="0" indent="-342900" eaLnBrk="0" fontAlgn="base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Tranexamic acid is not expensive and could save hundreds of thousands of lives each year around the world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4000" b="1" kern="0" dirty="0" smtClean="0">
                <a:solidFill>
                  <a:srgbClr val="C00000"/>
                </a:solidFill>
              </a:rPr>
              <a:t>What we concluded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83276" y="1266810"/>
            <a:ext cx="8136904" cy="73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After the CRASH-2 trial, tranexamic acid was added to the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WHO List of Essential Medicines (March 2011)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30000"/>
              </a:spcBef>
              <a:tabLst>
                <a:tab pos="195263" algn="l"/>
              </a:tabLst>
              <a:defRPr/>
            </a:pPr>
            <a:r>
              <a:rPr lang="en-GB" sz="4000" b="1" kern="0" dirty="0" smtClean="0">
                <a:solidFill>
                  <a:srgbClr val="C00000"/>
                </a:solidFill>
              </a:rPr>
              <a:t>Tranexamic acid is now being used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868" y="2371054"/>
            <a:ext cx="813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Aft>
                <a:spcPts val="3000"/>
              </a:spcAft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The military are using tranexamic acid to treat combat casualties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010" y="3570589"/>
            <a:ext cx="813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Tranexamic acid is being used in hospitals around the world</a:t>
            </a:r>
          </a:p>
        </p:txBody>
      </p:sp>
      <p:sp>
        <p:nvSpPr>
          <p:cNvPr id="9" name="Rectangle 8"/>
          <p:cNvSpPr/>
          <p:nvPr/>
        </p:nvSpPr>
        <p:spPr>
          <a:xfrm>
            <a:off x="681010" y="4422782"/>
            <a:ext cx="813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base" hangingPunct="0">
              <a:buClr>
                <a:srgbClr val="C00000"/>
              </a:buClr>
              <a:buSzPct val="85000"/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Tranexamic acid could be given in ambulances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563930" y="2040581"/>
            <a:ext cx="5294350" cy="26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marL="263525" indent="-263525" defTabSz="990600">
              <a:spcAft>
                <a:spcPts val="1800"/>
              </a:spcAft>
              <a:buClr>
                <a:srgbClr val="C00000"/>
              </a:buClr>
              <a:buSzPct val="100000"/>
            </a:pPr>
            <a:r>
              <a:rPr lang="en-GB" sz="2000" b="1" dirty="0" smtClean="0">
                <a:solidFill>
                  <a:srgbClr val="000000"/>
                </a:solidFill>
                <a:cs typeface="Arial" pitchFamily="34" charset="0"/>
              </a:rPr>
              <a:t>In bleeding trauma patients:</a:t>
            </a:r>
          </a:p>
          <a:p>
            <a:pPr marL="263525" indent="-263525" defTabSz="990600">
              <a:spcAft>
                <a:spcPts val="18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Coagulation </a:t>
            </a:r>
            <a:r>
              <a:rPr lang="en-GB" sz="2000" dirty="0">
                <a:solidFill>
                  <a:srgbClr val="000000"/>
                </a:solidFill>
                <a:cs typeface="Arial" pitchFamily="34" charset="0"/>
              </a:rPr>
              <a:t>occurs 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rapidly at </a:t>
            </a:r>
            <a:r>
              <a:rPr lang="en-GB" sz="2000" dirty="0">
                <a:solidFill>
                  <a:srgbClr val="000000"/>
                </a:solidFill>
                <a:cs typeface="Arial" pitchFamily="34" charset="0"/>
              </a:rPr>
              <a:t>the site of </a:t>
            </a: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damaged blood vessels.  </a:t>
            </a:r>
          </a:p>
          <a:p>
            <a:pPr marL="263525" indent="-263525" defTabSz="990600">
              <a:spcAft>
                <a:spcPts val="18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Fibrinolysis breaks down blood clots.  </a:t>
            </a:r>
          </a:p>
          <a:p>
            <a:pPr marL="263525" indent="-263525" defTabSz="990600">
              <a:spcAft>
                <a:spcPts val="18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000000"/>
                </a:solidFill>
                <a:cs typeface="Arial" pitchFamily="34" charset="0"/>
              </a:rPr>
              <a:t>In patients with serious bleeding fibrinolysis can make bleeding worse. </a:t>
            </a:r>
          </a:p>
        </p:txBody>
      </p:sp>
      <p:pic>
        <p:nvPicPr>
          <p:cNvPr id="7" name="Picture 2" descr="http://images.medicinenet.com/images/illustrations/blood_clot.jpg"/>
          <p:cNvPicPr>
            <a:picLocks noChangeAspect="1" noChangeArrowheads="1"/>
          </p:cNvPicPr>
          <p:nvPr/>
        </p:nvPicPr>
        <p:blipFill>
          <a:blip r:embed="rId2" cstate="print"/>
          <a:srcRect l="21112" t="54311" r="18222" b="4310"/>
          <a:stretch>
            <a:fillRect/>
          </a:stretch>
        </p:blipFill>
        <p:spPr bwMode="auto">
          <a:xfrm>
            <a:off x="357158" y="2194143"/>
            <a:ext cx="2786082" cy="244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Coagulation and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Fibrinolysis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6952" y="1987099"/>
            <a:ext cx="5301328" cy="1607345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/>
          <a:p>
            <a:pPr marL="263525" marR="0" lvl="0" indent="-263525" algn="just" defTabSz="990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Plasminogen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ctivators from injured blood vessel convert plasminogen to plasmin.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  <a:p>
            <a:pPr marL="263525" marR="0" lvl="0" indent="-263525" algn="just" defTabSz="990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Plasmin binds to the fibrin blood clot and breaks it down. This is fibrinolysis. </a:t>
            </a: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/>
          <a:srcRect l="13648" t="6888" b="2583"/>
          <a:stretch>
            <a:fillRect/>
          </a:stretch>
        </p:blipFill>
        <p:spPr bwMode="auto">
          <a:xfrm>
            <a:off x="571472" y="1236798"/>
            <a:ext cx="2952000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Fibrinolysis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 l="2392" t="1643" r="3588" b="2465"/>
          <a:stretch>
            <a:fillRect/>
          </a:stretch>
        </p:blipFill>
        <p:spPr bwMode="auto">
          <a:xfrm>
            <a:off x="584172" y="1253068"/>
            <a:ext cx="2808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59168" y="1989669"/>
            <a:ext cx="4860000" cy="7609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marL="263525" indent="-263525" algn="just" defTabSz="990600">
              <a:spcAft>
                <a:spcPts val="18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Tranexamic acid inhibits plasmin and reduces clot breakdown.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Tranexamic acid</a:t>
            </a:r>
            <a:r>
              <a:rPr kumimoji="0" lang="en-GB" sz="4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reduces fibrinolysis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252382" y="1052736"/>
            <a:ext cx="83582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3525" marR="0" lvl="0" indent="-263525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>
                <a:tab pos="195263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In surgical patients tranexamic acid (TXA) reduces the need for blood transfusion by about one third.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625226" y="2433309"/>
            <a:ext cx="3890990" cy="3659987"/>
            <a:chOff x="-1691242" y="2428868"/>
            <a:chExt cx="3890990" cy="3659987"/>
          </a:xfrm>
        </p:grpSpPr>
        <p:sp>
          <p:nvSpPr>
            <p:cNvPr id="47" name="Line 3"/>
            <p:cNvSpPr>
              <a:spLocks noChangeShapeType="1"/>
            </p:cNvSpPr>
            <p:nvPr/>
          </p:nvSpPr>
          <p:spPr bwMode="auto">
            <a:xfrm rot="16200000">
              <a:off x="16547" y="3986777"/>
              <a:ext cx="1833" cy="2844000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lIns="106985" tIns="53492" rIns="106985" bIns="53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rot="16200000">
              <a:off x="-1464022" y="5472101"/>
              <a:ext cx="108000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 lIns="106985" tIns="53492" rIns="106985" bIns="53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 rot="16200000">
              <a:off x="-515124" y="5472101"/>
              <a:ext cx="108000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 lIns="106985" tIns="53492" rIns="106985" bIns="53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 rot="16200000">
              <a:off x="431897" y="5472101"/>
              <a:ext cx="108000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 lIns="106985" tIns="53492" rIns="106985" bIns="53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 rot="16200000">
              <a:off x="1380794" y="5472101"/>
              <a:ext cx="108000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 lIns="106985" tIns="53492" rIns="106985" bIns="53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 rot="16200000">
              <a:off x="-880111" y="4513124"/>
              <a:ext cx="1800000" cy="1875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lIns="106985" tIns="53492" rIns="106985" bIns="53492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11"/>
            <p:cNvSpPr>
              <a:spLocks noChangeArrowheads="1"/>
            </p:cNvSpPr>
            <p:nvPr/>
          </p:nvSpPr>
          <p:spPr bwMode="auto">
            <a:xfrm>
              <a:off x="-1691242" y="4179459"/>
              <a:ext cx="675782" cy="3850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6972" tIns="53485" rIns="106972" bIns="5348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TXA</a:t>
              </a: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-1398233" y="5811856"/>
              <a:ext cx="28629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TXA better	TXA worse</a:t>
              </a:r>
            </a:p>
          </p:txBody>
        </p: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 rot="16200000">
              <a:off x="-942052" y="4124147"/>
              <a:ext cx="172359" cy="478198"/>
            </a:xfrm>
            <a:prstGeom prst="diamond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106985" tIns="53492" rIns="106985" bIns="53492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33306" y="4185665"/>
              <a:ext cx="2166442" cy="385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6972" tIns="53485" rIns="106972" bIns="5348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0.61 (</a:t>
              </a:r>
              <a:r>
                <a:rPr kumimoji="0" lang="en-GB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0.54–0 .69</a:t>
              </a: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57" name="Rectangle 18"/>
            <p:cNvSpPr>
              <a:spLocks noChangeArrowheads="1"/>
            </p:cNvSpPr>
            <p:nvPr/>
          </p:nvSpPr>
          <p:spPr bwMode="auto">
            <a:xfrm>
              <a:off x="-627039" y="3215437"/>
              <a:ext cx="1293251" cy="385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6972" tIns="53485" rIns="106972" bIns="5348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RR (95% CI)</a:t>
              </a: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-1532086" y="5572470"/>
              <a:ext cx="2917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0.4</a:t>
              </a: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-583846" y="5572470"/>
              <a:ext cx="2917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0.8</a:t>
              </a: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364911" y="5572470"/>
              <a:ext cx="2917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1.2</a:t>
              </a:r>
            </a:p>
          </p:txBody>
        </p:sp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1298711" y="5572470"/>
              <a:ext cx="2917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1.6</a:t>
              </a: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-1532829" y="2428868"/>
              <a:ext cx="3132000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899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Need </a:t>
              </a: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for transfusion</a:t>
              </a:r>
              <a:endPara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2411760" y="2204864"/>
            <a:ext cx="3786214" cy="4071966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Tranexamic acid reduces surgical bleeding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4810" y="1259550"/>
            <a:ext cx="7920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Tranexamic acid reduces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clot breakdown </a:t>
            </a:r>
          </a:p>
          <a:p>
            <a:pPr marL="0" marR="0" lvl="0" indent="0" algn="ctr" defTabSz="914400" eaLnBrk="0" fontAlgn="auto" latinLnBrk="0" hangingPunct="0"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Tranexamic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acid reduces bleeding in surgery</a:t>
            </a:r>
          </a:p>
          <a:p>
            <a:pPr marL="0" marR="0" lvl="0" indent="0" algn="ctr" defTabSz="914400" eaLnBrk="0" fontAlgn="auto" latinLnBrk="0" hangingPunct="0"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Many trauma patients die from bleeding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lang="en-US" sz="2800" kern="0" baseline="0" dirty="0" smtClean="0">
                <a:solidFill>
                  <a:srgbClr val="000000"/>
                </a:solidFill>
              </a:rPr>
              <a:t>To see if tranexamic acid saves lives in bleeding trauma patients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we conducted a very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large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Randomised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Controlled Trial called CRASH-2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830997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The CRASH-2 Trial</a:t>
            </a:r>
            <a:endParaRPr kumimoji="0" lang="en-GB" sz="5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734" y="1260460"/>
            <a:ext cx="8352000" cy="3777170"/>
          </a:xfrm>
          <a:prstGeom prst="rect">
            <a:avLst/>
          </a:prstGeom>
        </p:spPr>
        <p:txBody>
          <a:bodyPr wrap="square" lIns="72000" tIns="72000" rIns="72000" bIns="72000" anchor="t" anchorCtr="0">
            <a:spAutoFit/>
          </a:bodyPr>
          <a:lstStyle/>
          <a:p>
            <a:pPr marL="358775" indent="-358775" algn="just" defTabSz="990600">
              <a:spcAft>
                <a:spcPts val="24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Over 20,000 bleeding trauma patients were randomly allocated to get tranexamic acid or matching placebo</a:t>
            </a:r>
            <a:endParaRPr lang="en-US" sz="2800" kern="0" dirty="0" smtClean="0">
              <a:solidFill>
                <a:srgbClr val="000000"/>
              </a:solidFill>
            </a:endParaRPr>
          </a:p>
          <a:p>
            <a:pPr marL="358775" marR="0" lvl="0" indent="-358775" algn="just" defTabSz="990600" fontAlgn="auto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lang="en-GB" sz="2800" kern="0" dirty="0" smtClean="0">
                <a:solidFill>
                  <a:srgbClr val="000000"/>
                </a:solidFill>
                <a:cs typeface="Arial" pitchFamily="34" charset="0"/>
              </a:rPr>
              <a:t>We included all adult trauma patients who were within 8 hours of their injury, if their doctor thought that they had or could have significant haemorrhage</a:t>
            </a:r>
            <a:endParaRPr lang="en-US" sz="2800" kern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58775" marR="0" lvl="0" indent="-358775" algn="just" defTabSz="990600" fontAlgn="auto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We then collected data on death in hospital within </a:t>
            </a:r>
            <a:b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800" kern="0" dirty="0" smtClean="0">
                <a:solidFill>
                  <a:srgbClr val="000000"/>
                </a:solidFill>
                <a:cs typeface="Arial" pitchFamily="34" charset="0"/>
              </a:rPr>
              <a:t>4 weeks of injury and all important side effects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14"/>
            <a:ext cx="9144000" cy="707886"/>
          </a:xfrm>
          <a:prstGeom prst="rect">
            <a:avLst/>
          </a:prstGeom>
          <a:gradFill flip="none" rotWithShape="1">
            <a:gsLst>
              <a:gs pos="1200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Methods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aballero.jpg"/>
          <p:cNvPicPr>
            <a:picLocks noChangeAspect="1"/>
          </p:cNvPicPr>
          <p:nvPr/>
        </p:nvPicPr>
        <p:blipFill>
          <a:blip r:embed="rId3" cstate="print"/>
          <a:srcRect l="5093" t="5079" b="11111"/>
          <a:stretch>
            <a:fillRect/>
          </a:stretch>
        </p:blipFill>
        <p:spPr bwMode="auto">
          <a:xfrm>
            <a:off x="0" y="721613"/>
            <a:ext cx="9144000" cy="539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1113</Words>
  <Application>Microsoft Office PowerPoint</Application>
  <PresentationFormat>On-screen Show (4:3)</PresentationFormat>
  <Paragraphs>295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London School of Hygiene &amp; Tropical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EnphMRAM</dc:creator>
  <cp:lastModifiedBy>EnphMRAM</cp:lastModifiedBy>
  <cp:revision>85</cp:revision>
  <dcterms:created xsi:type="dcterms:W3CDTF">2011-04-01T15:06:41Z</dcterms:created>
  <dcterms:modified xsi:type="dcterms:W3CDTF">2011-10-27T13:54:31Z</dcterms:modified>
</cp:coreProperties>
</file>